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8"/>
  </p:notesMasterIdLst>
  <p:handoutMasterIdLst>
    <p:handoutMasterId r:id="rId29"/>
  </p:handoutMasterIdLst>
  <p:sldIdLst>
    <p:sldId id="256" r:id="rId2"/>
    <p:sldId id="257" r:id="rId3"/>
    <p:sldId id="259" r:id="rId4"/>
    <p:sldId id="263" r:id="rId5"/>
    <p:sldId id="264" r:id="rId6"/>
    <p:sldId id="266" r:id="rId7"/>
    <p:sldId id="265" r:id="rId8"/>
    <p:sldId id="267" r:id="rId9"/>
    <p:sldId id="268" r:id="rId10"/>
    <p:sldId id="269" r:id="rId11"/>
    <p:sldId id="270" r:id="rId12"/>
    <p:sldId id="271" r:id="rId13"/>
    <p:sldId id="285" r:id="rId14"/>
    <p:sldId id="286" r:id="rId15"/>
    <p:sldId id="287" r:id="rId16"/>
    <p:sldId id="283" r:id="rId17"/>
    <p:sldId id="284" r:id="rId18"/>
    <p:sldId id="273" r:id="rId19"/>
    <p:sldId id="274" r:id="rId20"/>
    <p:sldId id="275" r:id="rId21"/>
    <p:sldId id="276" r:id="rId22"/>
    <p:sldId id="282" r:id="rId23"/>
    <p:sldId id="278" r:id="rId24"/>
    <p:sldId id="279" r:id="rId25"/>
    <p:sldId id="280" r:id="rId26"/>
    <p:sldId id="261" r:id="rId27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69696"/>
    <a:srgbClr val="A6CE39"/>
    <a:srgbClr val="F7931E"/>
    <a:srgbClr val="004C86"/>
    <a:srgbClr val="CFCFCF"/>
    <a:srgbClr val="D0D0D0"/>
    <a:srgbClr val="CDCDCD"/>
    <a:srgbClr val="D2D2D2"/>
    <a:srgbClr val="C8C8C8"/>
    <a:srgbClr val="B4B4B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테마 스타일 1 - 강조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D7AC3CCA-C797-4891-BE02-D94E43425B78}" styleName="보통 스타일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166" autoAdjust="0"/>
    <p:restoredTop sz="94660"/>
  </p:normalViewPr>
  <p:slideViewPr>
    <p:cSldViewPr snapToGrid="0">
      <p:cViewPr varScale="1">
        <p:scale>
          <a:sx n="55" d="100"/>
          <a:sy n="55" d="100"/>
        </p:scale>
        <p:origin x="153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924" cy="498077"/>
          </a:xfrm>
          <a:prstGeom prst="rect">
            <a:avLst/>
          </a:prstGeom>
        </p:spPr>
        <p:txBody>
          <a:bodyPr vert="horz" lIns="91367" tIns="45683" rIns="91367" bIns="45683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166" y="0"/>
            <a:ext cx="2945923" cy="498077"/>
          </a:xfrm>
          <a:prstGeom prst="rect">
            <a:avLst/>
          </a:prstGeom>
        </p:spPr>
        <p:txBody>
          <a:bodyPr vert="horz" lIns="91367" tIns="45683" rIns="91367" bIns="45683" rtlCol="0"/>
          <a:lstStyle>
            <a:lvl1pPr algn="r">
              <a:defRPr sz="1200"/>
            </a:lvl1pPr>
          </a:lstStyle>
          <a:p>
            <a:fld id="{385E491D-4603-4312-A7EE-9A59207F6FF6}" type="datetimeFigureOut">
              <a:rPr lang="ko-KR" altLang="en-US" smtClean="0"/>
              <a:t>2019-07-30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562"/>
            <a:ext cx="2945924" cy="498077"/>
          </a:xfrm>
          <a:prstGeom prst="rect">
            <a:avLst/>
          </a:prstGeom>
        </p:spPr>
        <p:txBody>
          <a:bodyPr vert="horz" lIns="91367" tIns="45683" rIns="91367" bIns="45683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166" y="9428562"/>
            <a:ext cx="2945923" cy="498077"/>
          </a:xfrm>
          <a:prstGeom prst="rect">
            <a:avLst/>
          </a:prstGeom>
        </p:spPr>
        <p:txBody>
          <a:bodyPr vert="horz" lIns="91367" tIns="45683" rIns="91367" bIns="45683" rtlCol="0" anchor="b"/>
          <a:lstStyle>
            <a:lvl1pPr algn="r">
              <a:defRPr sz="1200"/>
            </a:lvl1pPr>
          </a:lstStyle>
          <a:p>
            <a:fld id="{615C99A0-84C3-4BBB-B5CF-98B5B69AD7C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611227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924" cy="498077"/>
          </a:xfrm>
          <a:prstGeom prst="rect">
            <a:avLst/>
          </a:prstGeom>
        </p:spPr>
        <p:txBody>
          <a:bodyPr vert="horz" lIns="91367" tIns="45683" rIns="91367" bIns="45683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166" y="0"/>
            <a:ext cx="2945923" cy="498077"/>
          </a:xfrm>
          <a:prstGeom prst="rect">
            <a:avLst/>
          </a:prstGeom>
        </p:spPr>
        <p:txBody>
          <a:bodyPr vert="horz" lIns="91367" tIns="45683" rIns="91367" bIns="45683" rtlCol="0"/>
          <a:lstStyle>
            <a:lvl1pPr algn="r">
              <a:defRPr sz="1200"/>
            </a:lvl1pPr>
          </a:lstStyle>
          <a:p>
            <a:fld id="{0114D153-85D9-4E47-AC48-3E57D7E8B3DD}" type="datetimeFigureOut">
              <a:rPr lang="ko-KR" altLang="en-US" smtClean="0"/>
              <a:t>2019-07-30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39838"/>
            <a:ext cx="4468813" cy="33512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67" tIns="45683" rIns="91367" bIns="45683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561" y="4777730"/>
            <a:ext cx="5438140" cy="3908475"/>
          </a:xfrm>
          <a:prstGeom prst="rect">
            <a:avLst/>
          </a:prstGeom>
        </p:spPr>
        <p:txBody>
          <a:bodyPr vert="horz" lIns="91367" tIns="45683" rIns="91367" bIns="45683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62"/>
            <a:ext cx="2945924" cy="498077"/>
          </a:xfrm>
          <a:prstGeom prst="rect">
            <a:avLst/>
          </a:prstGeom>
        </p:spPr>
        <p:txBody>
          <a:bodyPr vert="horz" lIns="91367" tIns="45683" rIns="91367" bIns="45683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166" y="9428562"/>
            <a:ext cx="2945923" cy="498077"/>
          </a:xfrm>
          <a:prstGeom prst="rect">
            <a:avLst/>
          </a:prstGeom>
        </p:spPr>
        <p:txBody>
          <a:bodyPr vert="horz" lIns="91367" tIns="45683" rIns="91367" bIns="45683" rtlCol="0" anchor="b"/>
          <a:lstStyle>
            <a:lvl1pPr algn="r">
              <a:defRPr sz="1200"/>
            </a:lvl1pPr>
          </a:lstStyle>
          <a:p>
            <a:fld id="{69E68610-CDE6-4BEA-B27A-AD59D5231D6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652237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E68610-CDE6-4BEA-B27A-AD59D5231D63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631701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E68610-CDE6-4BEA-B27A-AD59D5231D63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37066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E68610-CDE6-4BEA-B27A-AD59D5231D63}" type="slidenum">
              <a:rPr lang="ko-KR" altLang="en-US" smtClean="0"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53800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bg>
      <p:bgPr>
        <a:solidFill>
          <a:srgbClr val="96969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그림 12" descr="cover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491964"/>
          </a:xfrm>
          <a:prstGeom prst="rect">
            <a:avLst/>
          </a:prstGeom>
        </p:spPr>
      </p:pic>
      <p:sp>
        <p:nvSpPr>
          <p:cNvPr id="6" name="TextBox 5"/>
          <p:cNvSpPr txBox="1"/>
          <p:nvPr userDrawn="1"/>
        </p:nvSpPr>
        <p:spPr>
          <a:xfrm>
            <a:off x="711200" y="2590800"/>
            <a:ext cx="561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sp>
        <p:nvSpPr>
          <p:cNvPr id="11" name="제목 개체 틀 1"/>
          <p:cNvSpPr>
            <a:spLocks noGrp="1"/>
          </p:cNvSpPr>
          <p:nvPr>
            <p:ph type="title"/>
          </p:nvPr>
        </p:nvSpPr>
        <p:spPr>
          <a:xfrm>
            <a:off x="457200" y="1048975"/>
            <a:ext cx="64643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4000" b="1" spc="-150">
                <a:solidFill>
                  <a:srgbClr val="A6CE39"/>
                </a:solidFill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12" name="부제목 2"/>
          <p:cNvSpPr>
            <a:spLocks noGrp="1"/>
          </p:cNvSpPr>
          <p:nvPr>
            <p:ph type="subTitle" idx="1"/>
          </p:nvPr>
        </p:nvSpPr>
        <p:spPr>
          <a:xfrm>
            <a:off x="457200" y="2222137"/>
            <a:ext cx="6489700" cy="558800"/>
          </a:xfrm>
        </p:spPr>
        <p:txBody>
          <a:bodyPr>
            <a:normAutofit/>
          </a:bodyPr>
          <a:lstStyle>
            <a:lvl1pPr marL="0" indent="0" algn="l">
              <a:buNone/>
              <a:defRPr sz="2400" b="1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ko-KR" altLang="en-US" dirty="0"/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1"/>
          </p:nvPr>
        </p:nvSpPr>
        <p:spPr>
          <a:xfrm>
            <a:off x="504825" y="4791075"/>
            <a:ext cx="8239125" cy="714375"/>
          </a:xfrm>
        </p:spPr>
        <p:txBody>
          <a:bodyPr>
            <a:noAutofit/>
          </a:bodyPr>
          <a:lstStyle>
            <a:lvl1pPr>
              <a:lnSpc>
                <a:spcPct val="100000"/>
              </a:lnSpc>
              <a:buNone/>
              <a:defRPr sz="1400">
                <a:solidFill>
                  <a:schemeClr val="bg1">
                    <a:lumMod val="85000"/>
                  </a:schemeClr>
                </a:solidFill>
              </a:defRPr>
            </a:lvl1pPr>
            <a:lvl2pPr>
              <a:defRPr sz="1400">
                <a:solidFill>
                  <a:schemeClr val="bg1">
                    <a:lumMod val="85000"/>
                  </a:schemeClr>
                </a:solidFill>
              </a:defRPr>
            </a:lvl2pPr>
            <a:lvl3pPr>
              <a:defRPr sz="1400">
                <a:solidFill>
                  <a:schemeClr val="bg1">
                    <a:lumMod val="85000"/>
                  </a:schemeClr>
                </a:solidFill>
              </a:defRPr>
            </a:lvl3pPr>
            <a:lvl4pPr>
              <a:defRPr sz="1400">
                <a:solidFill>
                  <a:schemeClr val="bg1">
                    <a:lumMod val="85000"/>
                  </a:schemeClr>
                </a:solidFill>
              </a:defRPr>
            </a:lvl4pPr>
            <a:lvl5pPr>
              <a:defRPr sz="1400">
                <a:solidFill>
                  <a:schemeClr val="bg1">
                    <a:lumMod val="85000"/>
                  </a:schemeClr>
                </a:solidFill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/>
          <p:cNvSpPr/>
          <p:nvPr userDrawn="1"/>
        </p:nvSpPr>
        <p:spPr>
          <a:xfrm>
            <a:off x="0" y="952500"/>
            <a:ext cx="1847850" cy="5905500"/>
          </a:xfrm>
          <a:prstGeom prst="rect">
            <a:avLst/>
          </a:prstGeom>
          <a:solidFill>
            <a:srgbClr val="9696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제목 1"/>
          <p:cNvSpPr>
            <a:spLocks noGrp="1"/>
          </p:cNvSpPr>
          <p:nvPr>
            <p:ph type="title"/>
          </p:nvPr>
        </p:nvSpPr>
        <p:spPr>
          <a:xfrm>
            <a:off x="142875" y="1195388"/>
            <a:ext cx="3771900" cy="890587"/>
          </a:xfrm>
        </p:spPr>
        <p:txBody>
          <a:bodyPr>
            <a:normAutofit/>
          </a:bodyPr>
          <a:lstStyle>
            <a:lvl1pPr algn="l">
              <a:defRPr sz="2400" b="1">
                <a:solidFill>
                  <a:schemeClr val="bg1"/>
                </a:solidFill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6" name="내용 개체 틀 2"/>
          <p:cNvSpPr>
            <a:spLocks noGrp="1"/>
          </p:cNvSpPr>
          <p:nvPr>
            <p:ph idx="1"/>
          </p:nvPr>
        </p:nvSpPr>
        <p:spPr>
          <a:xfrm>
            <a:off x="2105024" y="2098675"/>
            <a:ext cx="6229351" cy="3230563"/>
          </a:xfrm>
        </p:spPr>
        <p:txBody>
          <a:bodyPr>
            <a:normAutofit/>
          </a:bodyPr>
          <a:lstStyle>
            <a:lvl1pPr algn="l">
              <a:defRPr sz="2400">
                <a:solidFill>
                  <a:srgbClr val="969696"/>
                </a:solidFill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pic>
        <p:nvPicPr>
          <p:cNvPr id="12" name="그림 11" descr="top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-12700"/>
            <a:ext cx="9144000" cy="1121590"/>
          </a:xfrm>
          <a:prstGeom prst="rect">
            <a:avLst/>
          </a:prstGeom>
        </p:spPr>
      </p:pic>
      <p:pic>
        <p:nvPicPr>
          <p:cNvPr id="13" name="그림 12" descr="ending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7277100" y="4959465"/>
            <a:ext cx="1701801" cy="1760165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그림 19" descr="de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267575" y="4952518"/>
            <a:ext cx="1713742" cy="1772517"/>
          </a:xfrm>
          <a:prstGeom prst="rect">
            <a:avLst/>
          </a:prstGeom>
        </p:spPr>
      </p:pic>
      <p:sp>
        <p:nvSpPr>
          <p:cNvPr id="18" name="직사각형 17"/>
          <p:cNvSpPr/>
          <p:nvPr userDrawn="1"/>
        </p:nvSpPr>
        <p:spPr>
          <a:xfrm>
            <a:off x="-1" y="952500"/>
            <a:ext cx="771526" cy="5905500"/>
          </a:xfrm>
          <a:prstGeom prst="rect">
            <a:avLst/>
          </a:prstGeom>
          <a:solidFill>
            <a:srgbClr val="004C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7" name="그림 16" descr="body_top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1129878"/>
          </a:xfrm>
          <a:prstGeom prst="rect">
            <a:avLst/>
          </a:prstGeom>
        </p:spPr>
      </p:pic>
      <p:sp>
        <p:nvSpPr>
          <p:cNvPr id="14" name="제목 1"/>
          <p:cNvSpPr>
            <a:spLocks noGrp="1"/>
          </p:cNvSpPr>
          <p:nvPr>
            <p:ph type="title"/>
          </p:nvPr>
        </p:nvSpPr>
        <p:spPr>
          <a:xfrm>
            <a:off x="530225" y="63500"/>
            <a:ext cx="5321300" cy="850900"/>
          </a:xfrm>
        </p:spPr>
        <p:txBody>
          <a:bodyPr>
            <a:normAutofit/>
          </a:bodyPr>
          <a:lstStyle>
            <a:lvl1pPr algn="l">
              <a:defRPr sz="2500" b="1">
                <a:solidFill>
                  <a:schemeClr val="bg1"/>
                </a:solidFill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15" name="부제목 2"/>
          <p:cNvSpPr>
            <a:spLocks noGrp="1"/>
          </p:cNvSpPr>
          <p:nvPr>
            <p:ph type="subTitle" idx="1"/>
          </p:nvPr>
        </p:nvSpPr>
        <p:spPr>
          <a:xfrm>
            <a:off x="5537200" y="390525"/>
            <a:ext cx="3454400" cy="368300"/>
          </a:xfrm>
        </p:spPr>
        <p:txBody>
          <a:bodyPr>
            <a:normAutofit/>
          </a:bodyPr>
          <a:lstStyle>
            <a:lvl1pPr marL="0" indent="0" algn="r">
              <a:buNone/>
              <a:defRPr sz="1500" b="0" spc="-15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ko-KR" alt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그림 18" descr="de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267575" y="4952518"/>
            <a:ext cx="1713742" cy="1772517"/>
          </a:xfrm>
          <a:prstGeom prst="rect">
            <a:avLst/>
          </a:prstGeom>
        </p:spPr>
      </p:pic>
      <p:sp>
        <p:nvSpPr>
          <p:cNvPr id="20" name="직사각형 19"/>
          <p:cNvSpPr/>
          <p:nvPr userDrawn="1"/>
        </p:nvSpPr>
        <p:spPr>
          <a:xfrm>
            <a:off x="-1" y="952500"/>
            <a:ext cx="771526" cy="5905500"/>
          </a:xfrm>
          <a:prstGeom prst="rect">
            <a:avLst/>
          </a:prstGeom>
          <a:solidFill>
            <a:srgbClr val="F79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21" name="그림 20" descr="body_top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1129878"/>
          </a:xfrm>
          <a:prstGeom prst="rect">
            <a:avLst/>
          </a:prstGeom>
        </p:spPr>
      </p:pic>
      <p:sp>
        <p:nvSpPr>
          <p:cNvPr id="8" name="제목 1"/>
          <p:cNvSpPr>
            <a:spLocks noGrp="1"/>
          </p:cNvSpPr>
          <p:nvPr>
            <p:ph type="title"/>
          </p:nvPr>
        </p:nvSpPr>
        <p:spPr>
          <a:xfrm>
            <a:off x="511175" y="63500"/>
            <a:ext cx="5321300" cy="850900"/>
          </a:xfrm>
        </p:spPr>
        <p:txBody>
          <a:bodyPr>
            <a:normAutofit/>
          </a:bodyPr>
          <a:lstStyle>
            <a:lvl1pPr algn="l">
              <a:defRPr sz="2500" b="1">
                <a:solidFill>
                  <a:schemeClr val="bg1"/>
                </a:solidFill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10" name="부제목 2"/>
          <p:cNvSpPr>
            <a:spLocks noGrp="1"/>
          </p:cNvSpPr>
          <p:nvPr>
            <p:ph type="subTitle" idx="1"/>
          </p:nvPr>
        </p:nvSpPr>
        <p:spPr>
          <a:xfrm>
            <a:off x="5537200" y="381000"/>
            <a:ext cx="3454400" cy="368300"/>
          </a:xfrm>
        </p:spPr>
        <p:txBody>
          <a:bodyPr>
            <a:normAutofit/>
          </a:bodyPr>
          <a:lstStyle>
            <a:lvl1pPr marL="0" indent="0" algn="r">
              <a:buNone/>
              <a:defRPr sz="1500" b="0" spc="-15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ko-KR" alt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그림 19" descr="de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267575" y="4952518"/>
            <a:ext cx="1713742" cy="1772517"/>
          </a:xfrm>
          <a:prstGeom prst="rect">
            <a:avLst/>
          </a:prstGeom>
        </p:spPr>
      </p:pic>
      <p:sp>
        <p:nvSpPr>
          <p:cNvPr id="21" name="직사각형 20"/>
          <p:cNvSpPr/>
          <p:nvPr userDrawn="1"/>
        </p:nvSpPr>
        <p:spPr>
          <a:xfrm>
            <a:off x="-1" y="952500"/>
            <a:ext cx="771526" cy="5905500"/>
          </a:xfrm>
          <a:prstGeom prst="rect">
            <a:avLst/>
          </a:prstGeom>
          <a:solidFill>
            <a:srgbClr val="A6CE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22" name="그림 21" descr="body_top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1129878"/>
          </a:xfrm>
          <a:prstGeom prst="rect">
            <a:avLst/>
          </a:prstGeom>
        </p:spPr>
      </p:pic>
      <p:sp>
        <p:nvSpPr>
          <p:cNvPr id="10" name="제목 1"/>
          <p:cNvSpPr>
            <a:spLocks noGrp="1"/>
          </p:cNvSpPr>
          <p:nvPr>
            <p:ph type="title"/>
          </p:nvPr>
        </p:nvSpPr>
        <p:spPr>
          <a:xfrm>
            <a:off x="511175" y="63500"/>
            <a:ext cx="5321300" cy="850900"/>
          </a:xfrm>
        </p:spPr>
        <p:txBody>
          <a:bodyPr>
            <a:normAutofit/>
          </a:bodyPr>
          <a:lstStyle>
            <a:lvl1pPr algn="l">
              <a:defRPr sz="2500" b="1">
                <a:solidFill>
                  <a:schemeClr val="bg1"/>
                </a:solidFill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12" name="부제목 2"/>
          <p:cNvSpPr>
            <a:spLocks noGrp="1"/>
          </p:cNvSpPr>
          <p:nvPr>
            <p:ph type="subTitle" idx="1"/>
          </p:nvPr>
        </p:nvSpPr>
        <p:spPr>
          <a:xfrm>
            <a:off x="5537200" y="381000"/>
            <a:ext cx="3454400" cy="368300"/>
          </a:xfrm>
        </p:spPr>
        <p:txBody>
          <a:bodyPr>
            <a:normAutofit/>
          </a:bodyPr>
          <a:lstStyle>
            <a:lvl1pPr marL="0" indent="0" algn="r">
              <a:buNone/>
              <a:defRPr sz="1500" b="0" spc="-15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ko-KR" alt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그림 19" descr="de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267575" y="4952518"/>
            <a:ext cx="1713742" cy="1772517"/>
          </a:xfrm>
          <a:prstGeom prst="rect">
            <a:avLst/>
          </a:prstGeom>
        </p:spPr>
      </p:pic>
      <p:sp>
        <p:nvSpPr>
          <p:cNvPr id="21" name="직사각형 20"/>
          <p:cNvSpPr/>
          <p:nvPr userDrawn="1"/>
        </p:nvSpPr>
        <p:spPr>
          <a:xfrm>
            <a:off x="-1" y="952500"/>
            <a:ext cx="771526" cy="5905500"/>
          </a:xfrm>
          <a:prstGeom prst="rect">
            <a:avLst/>
          </a:prstGeom>
          <a:solidFill>
            <a:srgbClr val="9696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22" name="그림 21" descr="body_top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1129878"/>
          </a:xfrm>
          <a:prstGeom prst="rect">
            <a:avLst/>
          </a:prstGeom>
        </p:spPr>
      </p:pic>
      <p:sp>
        <p:nvSpPr>
          <p:cNvPr id="10" name="제목 1"/>
          <p:cNvSpPr>
            <a:spLocks noGrp="1"/>
          </p:cNvSpPr>
          <p:nvPr>
            <p:ph type="title"/>
          </p:nvPr>
        </p:nvSpPr>
        <p:spPr>
          <a:xfrm>
            <a:off x="520700" y="63500"/>
            <a:ext cx="5321300" cy="850900"/>
          </a:xfrm>
        </p:spPr>
        <p:txBody>
          <a:bodyPr>
            <a:normAutofit/>
          </a:bodyPr>
          <a:lstStyle>
            <a:lvl1pPr algn="l">
              <a:defRPr sz="2500" b="1">
                <a:solidFill>
                  <a:schemeClr val="bg1"/>
                </a:solidFill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12" name="부제목 2"/>
          <p:cNvSpPr>
            <a:spLocks noGrp="1"/>
          </p:cNvSpPr>
          <p:nvPr>
            <p:ph type="subTitle" idx="1"/>
          </p:nvPr>
        </p:nvSpPr>
        <p:spPr>
          <a:xfrm>
            <a:off x="5537200" y="390525"/>
            <a:ext cx="3454400" cy="368300"/>
          </a:xfrm>
        </p:spPr>
        <p:txBody>
          <a:bodyPr>
            <a:normAutofit/>
          </a:bodyPr>
          <a:lstStyle>
            <a:lvl1pPr marL="0" indent="0" algn="r">
              <a:buNone/>
              <a:defRPr sz="1500" b="0" spc="-15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ko-KR" alt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구역 머리글">
    <p:bg>
      <p:bgPr>
        <a:solidFill>
          <a:srgbClr val="96969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그림 16" descr="back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287497"/>
          </a:xfrm>
          <a:prstGeom prst="rect">
            <a:avLst/>
          </a:prstGeom>
        </p:spPr>
      </p:pic>
      <p:pic>
        <p:nvPicPr>
          <p:cNvPr id="10" name="그림 11" descr="last_HY_logo.png"/>
          <p:cNvPicPr>
            <a:picLocks noChangeAspect="1"/>
          </p:cNvPicPr>
          <p:nvPr userDrawn="1"/>
        </p:nvPicPr>
        <p:blipFill>
          <a:blip r:embed="rId3" cstate="print">
            <a:lum bright="40000"/>
          </a:blip>
          <a:srcRect/>
          <a:stretch>
            <a:fillRect/>
          </a:stretch>
        </p:blipFill>
        <p:spPr bwMode="auto">
          <a:xfrm>
            <a:off x="775086" y="5610225"/>
            <a:ext cx="2145914" cy="19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2" name="직선 연결선 11"/>
          <p:cNvCxnSpPr/>
          <p:nvPr userDrawn="1"/>
        </p:nvCxnSpPr>
        <p:spPr>
          <a:xfrm>
            <a:off x="781050" y="5851525"/>
            <a:ext cx="2139950" cy="1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텍스트 개체 틀 16"/>
          <p:cNvSpPr>
            <a:spLocks noGrp="1"/>
          </p:cNvSpPr>
          <p:nvPr>
            <p:ph type="body" sz="quarter" idx="10"/>
          </p:nvPr>
        </p:nvSpPr>
        <p:spPr>
          <a:xfrm>
            <a:off x="685800" y="5878561"/>
            <a:ext cx="2382544" cy="215444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buNone/>
              <a:defRPr sz="800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pic>
        <p:nvPicPr>
          <p:cNvPr id="19" name="그림 18" descr="back_logo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4924425" y="925638"/>
            <a:ext cx="3300609" cy="3413958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구역 머리글">
    <p:bg>
      <p:bgPr>
        <a:solidFill>
          <a:srgbClr val="96969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 descr="back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287497"/>
          </a:xfrm>
          <a:prstGeom prst="rect">
            <a:avLst/>
          </a:prstGeom>
        </p:spPr>
      </p:pic>
      <p:cxnSp>
        <p:nvCxnSpPr>
          <p:cNvPr id="12" name="직선 연결선 11"/>
          <p:cNvCxnSpPr/>
          <p:nvPr userDrawn="1"/>
        </p:nvCxnSpPr>
        <p:spPr>
          <a:xfrm>
            <a:off x="771525" y="5861050"/>
            <a:ext cx="2139950" cy="1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텍스트 개체 틀 16"/>
          <p:cNvSpPr>
            <a:spLocks noGrp="1"/>
          </p:cNvSpPr>
          <p:nvPr>
            <p:ph type="body" sz="quarter" idx="10"/>
          </p:nvPr>
        </p:nvSpPr>
        <p:spPr>
          <a:xfrm>
            <a:off x="685800" y="5888086"/>
            <a:ext cx="2382544" cy="215444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buNone/>
              <a:defRPr sz="800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pic>
        <p:nvPicPr>
          <p:cNvPr id="11" name="그림 12" descr="HYE_logo_KOR.png"/>
          <p:cNvPicPr>
            <a:picLocks noChangeAspect="1"/>
          </p:cNvPicPr>
          <p:nvPr userDrawn="1"/>
        </p:nvPicPr>
        <p:blipFill>
          <a:blip r:embed="rId3" cstate="print">
            <a:lum bright="40000"/>
          </a:blip>
          <a:srcRect/>
          <a:stretch>
            <a:fillRect/>
          </a:stretch>
        </p:blipFill>
        <p:spPr bwMode="auto">
          <a:xfrm>
            <a:off x="771524" y="5618573"/>
            <a:ext cx="2105025" cy="199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그림 15" descr="back_logo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4924425" y="925638"/>
            <a:ext cx="3300609" cy="3413958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/>
                </a:solidFill>
              </a:defRPr>
            </a:lvl1pPr>
          </a:lstStyle>
          <a:p>
            <a:fld id="{803B24EA-AB9A-4AAE-A7D6-B5534FF0013A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6" r:id="rId6"/>
    <p:sldLayoutId id="2147483654" r:id="rId7"/>
    <p:sldLayoutId id="2147483655" r:id="rId8"/>
  </p:sldLayoutIdLst>
  <p:transition>
    <p:fade/>
  </p:transition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hydorm.hanyang.ac.kr/" TargetMode="External"/><Relationship Id="rId2" Type="http://schemas.openxmlformats.org/officeDocument/2006/relationships/hyperlink" Target="http://www.dormitory.hanyang.ac.kr/" TargetMode="Externa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rad.hanyang.ac.kr/" TargetMode="External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대학원 신입생 오리엔테이션</a:t>
            </a:r>
            <a:endParaRPr lang="ko-KR" altLang="en-US" dirty="0"/>
          </a:p>
        </p:txBody>
      </p:sp>
      <p:sp>
        <p:nvSpPr>
          <p:cNvPr id="8" name="부제목 7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ko-KR" dirty="0" smtClean="0"/>
              <a:t>2019</a:t>
            </a:r>
            <a:r>
              <a:rPr lang="ko-KR" altLang="en-US" dirty="0" smtClean="0"/>
              <a:t>학년도</a:t>
            </a:r>
            <a:r>
              <a:rPr lang="en-US" altLang="ko-KR" dirty="0" smtClean="0"/>
              <a:t> </a:t>
            </a:r>
            <a:r>
              <a:rPr lang="ko-KR" altLang="en-US" dirty="0"/>
              <a:t>후</a:t>
            </a:r>
            <a:r>
              <a:rPr lang="ko-KR" altLang="en-US" dirty="0" smtClean="0"/>
              <a:t>기 학사안내</a:t>
            </a:r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ko-KR" dirty="0" smtClean="0">
                <a:solidFill>
                  <a:schemeClr val="bg1"/>
                </a:solidFill>
              </a:rPr>
              <a:t>2019. 08 </a:t>
            </a:r>
            <a:r>
              <a:rPr lang="ko-KR" altLang="en-US" dirty="0" smtClean="0">
                <a:solidFill>
                  <a:schemeClr val="bg1"/>
                </a:solidFill>
              </a:rPr>
              <a:t>한양대학교 대학원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025952" y="0"/>
            <a:ext cx="2118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>
                <a:solidFill>
                  <a:schemeClr val="bg1"/>
                </a:solidFill>
              </a:rPr>
              <a:t>www.grad.hanyang.ac.kr</a:t>
            </a:r>
            <a:endParaRPr lang="ko-KR" altLang="en-US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Contents</a:t>
            </a:r>
            <a:endParaRPr lang="ko-KR" altLang="en-US" dirty="0"/>
          </a:p>
        </p:txBody>
      </p:sp>
      <p:sp>
        <p:nvSpPr>
          <p:cNvPr id="6" name="내용 개체 틀 5"/>
          <p:cNvSpPr>
            <a:spLocks noGrp="1"/>
          </p:cNvSpPr>
          <p:nvPr>
            <p:ph idx="1"/>
          </p:nvPr>
        </p:nvSpPr>
        <p:spPr>
          <a:xfrm>
            <a:off x="2028825" y="1549723"/>
            <a:ext cx="6229351" cy="4999997"/>
          </a:xfrm>
        </p:spPr>
        <p:txBody>
          <a:bodyPr>
            <a:normAutofit fontScale="92500" lnSpcReduction="20000"/>
          </a:bodyPr>
          <a:lstStyle/>
          <a:p>
            <a:r>
              <a:rPr lang="ko-KR" altLang="en-US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주요 학사안내</a:t>
            </a:r>
            <a:endParaRPr lang="en-US" altLang="ko-KR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0" indent="0">
              <a:buNone/>
            </a:pPr>
            <a:r>
              <a:rPr lang="en-US" altLang="ko-KR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- </a:t>
            </a:r>
            <a:r>
              <a:rPr lang="ko-KR" altLang="en-US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수강신청 및 성적</a:t>
            </a:r>
            <a:endParaRPr lang="en-US" altLang="ko-KR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0" indent="0">
              <a:buNone/>
            </a:pPr>
            <a:r>
              <a:rPr lang="en-US" altLang="ko-KR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- </a:t>
            </a:r>
            <a:r>
              <a:rPr lang="ko-KR" altLang="en-US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외국어시험</a:t>
            </a:r>
            <a:endParaRPr lang="en-US" altLang="ko-KR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0" indent="0">
              <a:buNone/>
            </a:pPr>
            <a:r>
              <a:rPr lang="en-US" altLang="ko-KR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- </a:t>
            </a:r>
            <a:r>
              <a:rPr lang="ko-KR" altLang="en-US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종합시험</a:t>
            </a:r>
            <a:endParaRPr lang="en-US" altLang="ko-KR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0" indent="0">
              <a:buNone/>
            </a:pPr>
            <a:r>
              <a:rPr lang="en-US" altLang="ko-KR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- </a:t>
            </a:r>
            <a:r>
              <a:rPr lang="ko-KR" altLang="en-US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논문</a:t>
            </a:r>
            <a:endParaRPr lang="en-US" altLang="ko-KR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0" indent="0">
              <a:buNone/>
            </a:pPr>
            <a:r>
              <a:rPr lang="en-US" altLang="ko-KR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- </a:t>
            </a:r>
            <a:r>
              <a:rPr lang="ko-KR" altLang="en-US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장학제도</a:t>
            </a:r>
            <a:endParaRPr lang="en-US" altLang="ko-KR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0" indent="0">
              <a:buNone/>
            </a:pPr>
            <a:r>
              <a:rPr lang="en-US" altLang="ko-KR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- </a:t>
            </a:r>
            <a:r>
              <a:rPr lang="ko-KR" altLang="en-US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학</a:t>
            </a:r>
            <a:r>
              <a:rPr lang="en-US" altLang="ko-KR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·</a:t>
            </a:r>
            <a:r>
              <a:rPr lang="ko-KR" altLang="en-US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석사 연계과정</a:t>
            </a:r>
            <a:r>
              <a:rPr lang="en-US" altLang="ko-KR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 </a:t>
            </a:r>
          </a:p>
          <a:p>
            <a:endParaRPr lang="en-US" altLang="ko-KR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r>
              <a:rPr lang="ko-KR" altLang="en-US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기타 학사안내</a:t>
            </a:r>
            <a:endParaRPr lang="en-US" altLang="ko-KR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0" indent="0">
              <a:buNone/>
            </a:pPr>
            <a:r>
              <a:rPr lang="en-US" altLang="ko-KR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- </a:t>
            </a:r>
            <a:r>
              <a:rPr lang="ko-KR" altLang="en-US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등록</a:t>
            </a:r>
            <a:endParaRPr lang="en-US" altLang="ko-KR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0" indent="0">
              <a:buNone/>
            </a:pPr>
            <a:r>
              <a:rPr lang="en-US" altLang="ko-KR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- </a:t>
            </a:r>
            <a:r>
              <a:rPr lang="ko-KR" altLang="en-US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학적 변동</a:t>
            </a:r>
            <a:endParaRPr lang="en-US" altLang="ko-KR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0" indent="0">
              <a:buNone/>
            </a:pPr>
            <a:r>
              <a:rPr lang="en-US" altLang="ko-KR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- </a:t>
            </a:r>
            <a:r>
              <a:rPr lang="ko-KR" altLang="en-US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석</a:t>
            </a:r>
            <a:r>
              <a:rPr lang="en-US" altLang="ko-KR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·</a:t>
            </a:r>
            <a:r>
              <a:rPr lang="ko-KR" altLang="en-US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박사학위 우수논문 시상</a:t>
            </a:r>
            <a:endParaRPr lang="en-US" altLang="ko-KR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0" indent="0">
              <a:buNone/>
            </a:pPr>
            <a:r>
              <a:rPr lang="en-US" altLang="ko-KR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- </a:t>
            </a:r>
            <a:r>
              <a:rPr lang="ko-KR" altLang="en-US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기숙사</a:t>
            </a:r>
            <a:endParaRPr lang="en-US" altLang="ko-KR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0" indent="0">
              <a:buNone/>
            </a:pPr>
            <a:r>
              <a:rPr lang="en-US" altLang="ko-KR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- </a:t>
            </a:r>
            <a:r>
              <a:rPr lang="ko-KR" altLang="en-US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기타 사항</a:t>
            </a:r>
            <a:endParaRPr lang="ko-KR" altLang="en-US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025952" y="0"/>
            <a:ext cx="2118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>
                <a:solidFill>
                  <a:schemeClr val="bg1"/>
                </a:solidFill>
              </a:rPr>
              <a:t>www.grad.hanyang.ac.kr</a:t>
            </a:r>
            <a:endParaRPr lang="ko-KR" altLang="en-US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1. </a:t>
            </a:r>
            <a:r>
              <a:rPr lang="ko-KR" altLang="en-US" dirty="0" smtClean="0"/>
              <a:t>주요 학사안내</a:t>
            </a:r>
            <a:endParaRPr lang="ko-KR" altLang="en-US" dirty="0"/>
          </a:p>
        </p:txBody>
      </p:sp>
      <p:sp>
        <p:nvSpPr>
          <p:cNvPr id="5" name="부제목 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ko-KR" altLang="en-US" sz="1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수강신청 및 성적</a:t>
            </a:r>
            <a:endParaRPr lang="ko-KR" altLang="en-US" sz="1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2255" y="1520982"/>
            <a:ext cx="8059345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u"/>
            </a:pPr>
            <a:r>
              <a:rPr lang="ko-KR" altLang="en-US" dirty="0" smtClean="0"/>
              <a:t>수강신청</a:t>
            </a:r>
            <a:endParaRPr lang="en-US" altLang="ko-KR" dirty="0" smtClean="0"/>
          </a:p>
          <a:p>
            <a:pPr marL="361950" indent="-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ko-KR" altLang="en-US" dirty="0" smtClean="0"/>
              <a:t>신청기간</a:t>
            </a:r>
            <a:r>
              <a:rPr lang="en-US" altLang="ko-KR" dirty="0" smtClean="0"/>
              <a:t>: </a:t>
            </a:r>
            <a:r>
              <a:rPr lang="en-US" altLang="ko-KR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8</a:t>
            </a:r>
            <a:r>
              <a:rPr lang="ko-KR" altLang="en-US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월 </a:t>
            </a:r>
            <a:r>
              <a:rPr lang="en-US" altLang="ko-KR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19</a:t>
            </a:r>
            <a:r>
              <a:rPr lang="ko-KR" altLang="en-US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일</a:t>
            </a:r>
            <a:r>
              <a:rPr lang="en-US" altLang="ko-KR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월</a:t>
            </a:r>
            <a:r>
              <a:rPr lang="en-US" altLang="ko-KR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 ~ </a:t>
            </a:r>
            <a:r>
              <a:rPr lang="en-US" altLang="ko-KR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8</a:t>
            </a:r>
            <a:r>
              <a:rPr lang="ko-KR" altLang="en-US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월 </a:t>
            </a:r>
            <a:r>
              <a:rPr lang="en-US" altLang="ko-KR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23</a:t>
            </a:r>
            <a:r>
              <a:rPr lang="ko-KR" altLang="en-US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일</a:t>
            </a:r>
            <a:r>
              <a:rPr lang="en-US" altLang="ko-KR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금</a:t>
            </a:r>
            <a:r>
              <a:rPr lang="en-US" altLang="ko-KR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  <a:p>
            <a:pPr marL="361950" indent="-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ko-KR" altLang="en-US" dirty="0" smtClean="0"/>
              <a:t>정정기간</a:t>
            </a:r>
            <a:r>
              <a:rPr lang="en-US" altLang="ko-KR" dirty="0" smtClean="0"/>
              <a:t>: </a:t>
            </a:r>
            <a:r>
              <a:rPr lang="en-US" altLang="ko-KR" dirty="0">
                <a:solidFill>
                  <a:srgbClr val="FF0000"/>
                </a:solidFill>
                <a:ea typeface="나눔고딕" panose="020D0604000000000000" pitchFamily="50" charset="-127"/>
              </a:rPr>
              <a:t>9</a:t>
            </a:r>
            <a:r>
              <a:rPr lang="ko-KR" altLang="en-US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월 </a:t>
            </a:r>
            <a:r>
              <a:rPr lang="en-US" altLang="ko-KR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5</a:t>
            </a:r>
            <a:r>
              <a:rPr lang="ko-KR" altLang="en-US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일</a:t>
            </a:r>
            <a:r>
              <a:rPr lang="en-US" altLang="ko-KR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목</a:t>
            </a:r>
            <a:r>
              <a:rPr lang="en-US" altLang="ko-KR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  <a:r>
              <a:rPr lang="en-US" altLang="ko-KR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~ </a:t>
            </a:r>
            <a:r>
              <a:rPr lang="en-US" altLang="ko-KR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9</a:t>
            </a:r>
            <a:r>
              <a:rPr lang="ko-KR" altLang="en-US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월 </a:t>
            </a:r>
            <a:r>
              <a:rPr lang="en-US" altLang="ko-KR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r>
              <a:rPr lang="ko-KR" altLang="en-US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일</a:t>
            </a:r>
            <a:r>
              <a:rPr lang="en-US" altLang="ko-KR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금</a:t>
            </a:r>
            <a:r>
              <a:rPr lang="en-US" altLang="ko-KR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  <a:p>
            <a:pPr marL="180975">
              <a:spcBef>
                <a:spcPts val="600"/>
              </a:spcBef>
              <a:tabLst>
                <a:tab pos="361950" algn="l"/>
              </a:tabLst>
            </a:pPr>
            <a:r>
              <a:rPr lang="en-US" altLang="ko-KR" dirty="0" smtClean="0">
                <a:latin typeface="굴림" panose="020B0600000101010101" pitchFamily="50" charset="-127"/>
                <a:ea typeface="굴림" panose="020B0600000101010101" pitchFamily="50" charset="-127"/>
              </a:rPr>
              <a:t>※ HY-in</a:t>
            </a:r>
            <a:r>
              <a:rPr lang="ko-KR" altLang="en-US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의 졸업사정조회를 </a:t>
            </a:r>
            <a:r>
              <a:rPr lang="ko-KR" altLang="en-US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매학기</a:t>
            </a:r>
            <a:r>
              <a:rPr lang="ko-KR" altLang="en-US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열람 후 잔여학점을 고려하여 수강신청</a:t>
            </a:r>
            <a:endParaRPr lang="en-US" altLang="ko-KR" dirty="0" smtClean="0"/>
          </a:p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u"/>
              <a:tabLst>
                <a:tab pos="361950" algn="l"/>
              </a:tabLst>
            </a:pPr>
            <a:endParaRPr lang="en-US" altLang="ko-KR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u"/>
              <a:tabLst>
                <a:tab pos="361950" algn="l"/>
              </a:tabLst>
            </a:pPr>
            <a:r>
              <a:rPr lang="ko-KR" altLang="en-US" dirty="0" err="1"/>
              <a:t>선수강</a:t>
            </a:r>
            <a:r>
              <a:rPr lang="ko-KR" altLang="en-US" dirty="0"/>
              <a:t> 지정 및 인정학점 </a:t>
            </a:r>
            <a:r>
              <a:rPr lang="ko-KR" altLang="en-US" dirty="0" smtClean="0"/>
              <a:t>사정</a:t>
            </a:r>
            <a:endParaRPr lang="en-US" altLang="ko-KR" dirty="0" smtClean="0"/>
          </a:p>
          <a:p>
            <a:pPr marL="285750" indent="-1047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ko-KR" altLang="en-US" dirty="0" smtClean="0"/>
              <a:t> 지정기간</a:t>
            </a:r>
            <a:r>
              <a:rPr lang="en-US" altLang="ko-KR" dirty="0" smtClean="0"/>
              <a:t>: </a:t>
            </a:r>
            <a:r>
              <a:rPr lang="en-US" altLang="ko-KR" dirty="0" smtClean="0">
                <a:solidFill>
                  <a:srgbClr val="FF0000"/>
                </a:solidFill>
              </a:rPr>
              <a:t>2019. 08. 05(</a:t>
            </a:r>
            <a:r>
              <a:rPr lang="ko-KR" altLang="en-US" dirty="0" smtClean="0">
                <a:solidFill>
                  <a:srgbClr val="FF0000"/>
                </a:solidFill>
              </a:rPr>
              <a:t>월</a:t>
            </a:r>
            <a:r>
              <a:rPr lang="en-US" altLang="ko-KR" dirty="0" smtClean="0">
                <a:solidFill>
                  <a:srgbClr val="FF0000"/>
                </a:solidFill>
              </a:rPr>
              <a:t>) ~ 08. 19(</a:t>
            </a:r>
            <a:r>
              <a:rPr lang="ko-KR" altLang="en-US" dirty="0" smtClean="0">
                <a:solidFill>
                  <a:srgbClr val="FF0000"/>
                </a:solidFill>
              </a:rPr>
              <a:t>월</a:t>
            </a:r>
            <a:r>
              <a:rPr lang="en-US" altLang="ko-KR" dirty="0" smtClean="0">
                <a:solidFill>
                  <a:srgbClr val="FF0000"/>
                </a:solidFill>
              </a:rPr>
              <a:t>)</a:t>
            </a:r>
          </a:p>
          <a:p>
            <a:pPr marL="285750" indent="-1047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en-US" altLang="ko-KR" dirty="0"/>
              <a:t> </a:t>
            </a:r>
            <a:r>
              <a:rPr lang="ko-KR" altLang="en-US" dirty="0" smtClean="0"/>
              <a:t>확인기간</a:t>
            </a:r>
            <a:r>
              <a:rPr lang="en-US" altLang="ko-KR" dirty="0" smtClean="0"/>
              <a:t>: </a:t>
            </a:r>
            <a:r>
              <a:rPr lang="en-US" altLang="ko-KR" dirty="0" smtClean="0">
                <a:solidFill>
                  <a:srgbClr val="FF0000"/>
                </a:solidFill>
              </a:rPr>
              <a:t>2019. 08. 09(</a:t>
            </a:r>
            <a:r>
              <a:rPr lang="ko-KR" altLang="en-US" dirty="0">
                <a:solidFill>
                  <a:srgbClr val="FF0000"/>
                </a:solidFill>
              </a:rPr>
              <a:t>금</a:t>
            </a:r>
            <a:r>
              <a:rPr lang="en-US" altLang="ko-KR" dirty="0" smtClean="0">
                <a:solidFill>
                  <a:srgbClr val="FF0000"/>
                </a:solidFill>
              </a:rPr>
              <a:t>) ~ 08. 19(</a:t>
            </a:r>
            <a:r>
              <a:rPr lang="ko-KR" altLang="en-US" dirty="0" smtClean="0">
                <a:solidFill>
                  <a:srgbClr val="FF0000"/>
                </a:solidFill>
              </a:rPr>
              <a:t>월</a:t>
            </a:r>
            <a:r>
              <a:rPr lang="en-US" altLang="ko-KR" dirty="0" smtClean="0">
                <a:solidFill>
                  <a:srgbClr val="FF0000"/>
                </a:solidFill>
              </a:rPr>
              <a:t>)</a:t>
            </a:r>
          </a:p>
          <a:p>
            <a:pPr marL="180975">
              <a:spcBef>
                <a:spcPts val="600"/>
              </a:spcBef>
              <a:tabLst>
                <a:tab pos="361950" algn="l"/>
              </a:tabLst>
            </a:pPr>
            <a:r>
              <a:rPr lang="en-US" altLang="ko-KR" dirty="0" smtClean="0">
                <a:latin typeface="굴림" panose="020B0600000101010101" pitchFamily="50" charset="-127"/>
                <a:ea typeface="굴림" panose="020B0600000101010101" pitchFamily="50" charset="-127"/>
              </a:rPr>
              <a:t>※ </a:t>
            </a:r>
            <a:r>
              <a:rPr lang="ko-KR" altLang="en-US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필수 확인사항</a:t>
            </a:r>
            <a:r>
              <a:rPr lang="en-US" altLang="ko-KR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(HY-in</a:t>
            </a:r>
            <a:r>
              <a:rPr lang="ko-KR" altLang="en-US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에서 확인</a:t>
            </a:r>
            <a:r>
              <a:rPr lang="en-US" altLang="ko-KR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</a:p>
          <a:p>
            <a:pPr marL="180975">
              <a:spcBef>
                <a:spcPts val="600"/>
              </a:spcBef>
              <a:tabLst>
                <a:tab pos="361950" algn="l"/>
              </a:tabLst>
            </a:pPr>
            <a:r>
              <a:rPr lang="en-US" altLang="ko-KR" dirty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  </a:t>
            </a:r>
            <a:r>
              <a:rPr lang="ko-KR" altLang="en-US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석사</a:t>
            </a:r>
            <a:r>
              <a:rPr lang="en-US" altLang="ko-KR" dirty="0" smtClean="0">
                <a:latin typeface="굴림" panose="020B0600000101010101" pitchFamily="50" charset="-127"/>
                <a:ea typeface="굴림" panose="020B0600000101010101" pitchFamily="50" charset="-127"/>
              </a:rPr>
              <a:t>/</a:t>
            </a:r>
            <a:r>
              <a:rPr lang="ko-KR" altLang="en-US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석</a:t>
            </a:r>
            <a:r>
              <a:rPr lang="en-US" altLang="ko-KR" dirty="0" smtClean="0">
                <a:latin typeface="굴림" panose="020B0600000101010101" pitchFamily="50" charset="-127"/>
                <a:ea typeface="굴림" panose="020B0600000101010101" pitchFamily="50" charset="-127"/>
              </a:rPr>
              <a:t>·</a:t>
            </a:r>
            <a:r>
              <a:rPr lang="ko-KR" altLang="en-US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박사통합과정</a:t>
            </a:r>
            <a:r>
              <a:rPr lang="en-US" altLang="ko-KR" dirty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dirty="0" smtClean="0">
                <a:latin typeface="굴림" panose="020B0600000101010101" pitchFamily="50" charset="-127"/>
                <a:ea typeface="굴림" panose="020B0600000101010101" pitchFamily="50" charset="-127"/>
              </a:rPr>
              <a:t>: </a:t>
            </a:r>
            <a:r>
              <a:rPr lang="ko-KR" altLang="en-US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선수과목 지정 여부</a:t>
            </a:r>
            <a:endParaRPr lang="en-US" altLang="ko-KR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80975">
              <a:spcBef>
                <a:spcPts val="600"/>
              </a:spcBef>
              <a:tabLst>
                <a:tab pos="361950" algn="l"/>
              </a:tabLst>
            </a:pPr>
            <a:r>
              <a:rPr lang="en-US" altLang="ko-KR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   </a:t>
            </a:r>
            <a:r>
              <a:rPr lang="ko-KR" altLang="en-US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박사과정</a:t>
            </a:r>
            <a:r>
              <a:rPr lang="en-US" altLang="ko-KR" dirty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dirty="0" smtClean="0">
                <a:latin typeface="굴림" panose="020B0600000101010101" pitchFamily="50" charset="-127"/>
                <a:ea typeface="굴림" panose="020B0600000101010101" pitchFamily="50" charset="-127"/>
              </a:rPr>
              <a:t>: </a:t>
            </a:r>
            <a:r>
              <a:rPr lang="ko-KR" altLang="en-US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석사과정 인정과목</a:t>
            </a:r>
            <a:r>
              <a:rPr lang="en-US" altLang="ko-KR" dirty="0" smtClean="0">
                <a:latin typeface="굴림" panose="020B0600000101010101" pitchFamily="50" charset="-127"/>
                <a:ea typeface="굴림" panose="020B0600000101010101" pitchFamily="50" charset="-127"/>
              </a:rPr>
              <a:t>/</a:t>
            </a:r>
            <a:r>
              <a:rPr lang="ko-KR" altLang="en-US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인정학점 여부</a:t>
            </a:r>
            <a:endParaRPr lang="en-US" altLang="ko-KR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80975">
              <a:spcBef>
                <a:spcPts val="600"/>
              </a:spcBef>
              <a:tabLst>
                <a:tab pos="361950" algn="l"/>
              </a:tabLst>
            </a:pPr>
            <a:r>
              <a:rPr lang="ko-KR" altLang="ko-KR" dirty="0" smtClean="0">
                <a:latin typeface="굴림" panose="020B0600000101010101" pitchFamily="50" charset="-127"/>
                <a:ea typeface="굴림" panose="020B0600000101010101" pitchFamily="50" charset="-127"/>
              </a:rPr>
              <a:t>※</a:t>
            </a:r>
            <a:r>
              <a:rPr lang="en-US" altLang="ko-KR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해당자는 위 사항을 확인 후 수강신청 가능</a:t>
            </a:r>
            <a:endParaRPr lang="en-US" altLang="ko-KR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80975">
              <a:spcBef>
                <a:spcPts val="600"/>
              </a:spcBef>
              <a:tabLst>
                <a:tab pos="361950" algn="l"/>
              </a:tabLst>
            </a:pPr>
            <a:r>
              <a:rPr lang="ko-KR" altLang="ko-KR" dirty="0" smtClean="0">
                <a:latin typeface="굴림" panose="020B0600000101010101" pitchFamily="50" charset="-127"/>
                <a:ea typeface="굴림" panose="020B0600000101010101" pitchFamily="50" charset="-127"/>
              </a:rPr>
              <a:t>※</a:t>
            </a:r>
            <a:r>
              <a:rPr lang="en-US" altLang="ko-KR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인정학점 및 선수과목 변경은 </a:t>
            </a:r>
            <a:r>
              <a:rPr lang="en-US" altLang="ko-KR" dirty="0" smtClean="0">
                <a:latin typeface="굴림" panose="020B0600000101010101" pitchFamily="50" charset="-127"/>
                <a:ea typeface="굴림" panose="020B0600000101010101" pitchFamily="50" charset="-127"/>
              </a:rPr>
              <a:t>1</a:t>
            </a:r>
            <a:r>
              <a:rPr lang="ko-KR" altLang="en-US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기까지만 가능</a:t>
            </a:r>
            <a:endParaRPr lang="en-US" altLang="ko-KR" dirty="0"/>
          </a:p>
        </p:txBody>
      </p:sp>
      <p:sp>
        <p:nvSpPr>
          <p:cNvPr id="7" name="TextBox 6"/>
          <p:cNvSpPr txBox="1"/>
          <p:nvPr/>
        </p:nvSpPr>
        <p:spPr>
          <a:xfrm>
            <a:off x="7025952" y="0"/>
            <a:ext cx="2118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>
                <a:solidFill>
                  <a:schemeClr val="bg1"/>
                </a:solidFill>
              </a:rPr>
              <a:t>www.grad.hanyang.ac.kr</a:t>
            </a:r>
            <a:endParaRPr lang="ko-KR" altLang="en-US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1. </a:t>
            </a:r>
            <a:r>
              <a:rPr lang="ko-KR" altLang="en-US" dirty="0" smtClean="0"/>
              <a:t>주요 학사안내</a:t>
            </a:r>
            <a:endParaRPr lang="ko-KR" altLang="en-US" dirty="0"/>
          </a:p>
        </p:txBody>
      </p:sp>
      <p:sp>
        <p:nvSpPr>
          <p:cNvPr id="5" name="부제목 4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ko-KR" altLang="en-US" sz="1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수강신청 및 성적</a:t>
            </a:r>
            <a:endParaRPr lang="ko-KR" altLang="en-US" sz="1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2255" y="1520982"/>
            <a:ext cx="8059345" cy="14311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u"/>
            </a:pPr>
            <a:r>
              <a:rPr lang="ko-KR" altLang="en-US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성적확인 및 정정</a:t>
            </a:r>
            <a:endParaRPr lang="en-US" altLang="ko-KR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361950" indent="-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ko-KR" altLang="en-US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강의평가</a:t>
            </a:r>
            <a:r>
              <a:rPr lang="en-US" altLang="ko-KR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en-US" altLang="ko-KR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2019. 12. 02(</a:t>
            </a:r>
            <a:r>
              <a:rPr lang="ko-KR" altLang="en-US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월</a:t>
            </a:r>
            <a:r>
              <a:rPr lang="en-US" altLang="ko-KR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 ~ 12. 30(</a:t>
            </a:r>
            <a:r>
              <a:rPr lang="ko-KR" altLang="en-US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월</a:t>
            </a:r>
            <a:r>
              <a:rPr lang="en-US" altLang="ko-KR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  <a:p>
            <a:pPr marL="361950" indent="-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ko-KR" altLang="en-US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확인 및 정정기간</a:t>
            </a:r>
            <a:r>
              <a:rPr lang="en-US" altLang="ko-KR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en-US" altLang="ko-KR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2019. 12. 16(</a:t>
            </a:r>
            <a:r>
              <a:rPr lang="ko-KR" altLang="en-US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월</a:t>
            </a:r>
            <a:r>
              <a:rPr lang="en-US" altLang="ko-KR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 ~ 12. 30(</a:t>
            </a:r>
            <a:r>
              <a:rPr lang="ko-KR" altLang="en-US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월</a:t>
            </a:r>
            <a:r>
              <a:rPr lang="en-US" altLang="ko-KR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  <a:p>
            <a:pPr marL="180975">
              <a:spcBef>
                <a:spcPts val="600"/>
              </a:spcBef>
              <a:tabLst>
                <a:tab pos="361950" algn="l"/>
              </a:tabLst>
            </a:pPr>
            <a:r>
              <a:rPr lang="en-US" altLang="ko-KR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※ </a:t>
            </a:r>
            <a:r>
              <a:rPr lang="ko-KR" altLang="en-US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강의평가</a:t>
            </a:r>
            <a:r>
              <a:rPr lang="en-US" altLang="ko-KR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(HY-in) </a:t>
            </a:r>
            <a:r>
              <a:rPr lang="ko-KR" altLang="en-US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후</a:t>
            </a:r>
            <a:r>
              <a:rPr lang="en-US" altLang="ko-KR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성적확인 가능하며</a:t>
            </a:r>
            <a:r>
              <a:rPr lang="en-US" altLang="ko-KR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정해진 기간 내에 정정 가능</a:t>
            </a:r>
            <a:endParaRPr lang="en-US" altLang="ko-KR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025952" y="0"/>
            <a:ext cx="2118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>
                <a:solidFill>
                  <a:schemeClr val="bg1"/>
                </a:solidFill>
              </a:rPr>
              <a:t>www.grad.hanyang.ac.kr</a:t>
            </a:r>
            <a:endParaRPr lang="ko-KR" alt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35933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1. </a:t>
            </a:r>
            <a:r>
              <a:rPr lang="ko-KR" altLang="en-US" dirty="0" smtClean="0"/>
              <a:t>주요 학사안내</a:t>
            </a:r>
            <a:endParaRPr lang="ko-KR" altLang="en-US" dirty="0"/>
          </a:p>
        </p:txBody>
      </p:sp>
      <p:sp>
        <p:nvSpPr>
          <p:cNvPr id="5" name="부제목 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ko-KR" altLang="en-US" sz="1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외국어시험</a:t>
            </a:r>
            <a:endParaRPr lang="ko-KR" altLang="en-US" sz="1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2255" y="1520982"/>
            <a:ext cx="8059345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u"/>
            </a:pPr>
            <a:r>
              <a:rPr lang="ko-KR" altLang="en-US" dirty="0" smtClean="0"/>
              <a:t>접수 및 응시</a:t>
            </a:r>
            <a:endParaRPr lang="en-US" altLang="ko-KR" dirty="0" smtClean="0"/>
          </a:p>
          <a:p>
            <a:pPr marL="361950" indent="-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ko-KR" altLang="en-US" dirty="0" smtClean="0"/>
              <a:t>접수기간</a:t>
            </a:r>
            <a:r>
              <a:rPr lang="en-US" altLang="ko-KR" dirty="0" smtClean="0"/>
              <a:t>: </a:t>
            </a:r>
            <a:r>
              <a:rPr lang="en-US" altLang="ko-KR" dirty="0" smtClean="0">
                <a:solidFill>
                  <a:srgbClr val="FF0000"/>
                </a:solidFill>
              </a:rPr>
              <a:t>2019. 08. 14(</a:t>
            </a:r>
            <a:r>
              <a:rPr lang="ko-KR" altLang="en-US" dirty="0" smtClean="0">
                <a:solidFill>
                  <a:srgbClr val="FF0000"/>
                </a:solidFill>
              </a:rPr>
              <a:t>수</a:t>
            </a:r>
            <a:r>
              <a:rPr lang="en-US" altLang="ko-KR" dirty="0" smtClean="0">
                <a:solidFill>
                  <a:srgbClr val="FF0000"/>
                </a:solidFill>
              </a:rPr>
              <a:t>) ~ 08. 20(</a:t>
            </a:r>
            <a:r>
              <a:rPr lang="ko-KR" altLang="en-US" dirty="0" smtClean="0">
                <a:solidFill>
                  <a:srgbClr val="FF0000"/>
                </a:solidFill>
              </a:rPr>
              <a:t>화</a:t>
            </a:r>
            <a:r>
              <a:rPr lang="en-US" altLang="ko-KR" dirty="0" smtClean="0">
                <a:solidFill>
                  <a:srgbClr val="FF0000"/>
                </a:solidFill>
              </a:rPr>
              <a:t>)</a:t>
            </a:r>
          </a:p>
          <a:p>
            <a:pPr marL="361950" indent="-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ko-KR" altLang="en-US" dirty="0" err="1" smtClean="0"/>
              <a:t>응시료</a:t>
            </a:r>
            <a:r>
              <a:rPr lang="ko-KR" altLang="en-US" dirty="0" smtClean="0"/>
              <a:t> 납부기간</a:t>
            </a:r>
            <a:r>
              <a:rPr lang="en-US" altLang="ko-KR" dirty="0" smtClean="0"/>
              <a:t>: </a:t>
            </a:r>
            <a:r>
              <a:rPr lang="en-US" altLang="ko-KR" dirty="0" smtClean="0">
                <a:solidFill>
                  <a:srgbClr val="FF0000"/>
                </a:solidFill>
              </a:rPr>
              <a:t>2019. 08. 22(</a:t>
            </a:r>
            <a:r>
              <a:rPr lang="ko-KR" altLang="en-US" dirty="0" smtClean="0">
                <a:solidFill>
                  <a:srgbClr val="FF0000"/>
                </a:solidFill>
              </a:rPr>
              <a:t>목</a:t>
            </a:r>
            <a:r>
              <a:rPr lang="en-US" altLang="ko-KR" dirty="0" smtClean="0">
                <a:solidFill>
                  <a:srgbClr val="FF0000"/>
                </a:solidFill>
              </a:rPr>
              <a:t>) ~ 08. 26(</a:t>
            </a:r>
            <a:r>
              <a:rPr lang="ko-KR" altLang="en-US" dirty="0" smtClean="0">
                <a:solidFill>
                  <a:srgbClr val="FF0000"/>
                </a:solidFill>
              </a:rPr>
              <a:t>월</a:t>
            </a:r>
            <a:r>
              <a:rPr lang="en-US" altLang="ko-KR" dirty="0" smtClean="0">
                <a:solidFill>
                  <a:srgbClr val="FF0000"/>
                </a:solidFill>
              </a:rPr>
              <a:t>)</a:t>
            </a:r>
          </a:p>
          <a:p>
            <a:pPr marL="361950" indent="-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ko-KR" altLang="en-US" dirty="0" smtClean="0"/>
              <a:t>응시일</a:t>
            </a:r>
            <a:r>
              <a:rPr lang="en-US" altLang="ko-KR" dirty="0" smtClean="0"/>
              <a:t>: </a:t>
            </a:r>
            <a:r>
              <a:rPr lang="en-US" altLang="ko-KR" dirty="0" smtClean="0">
                <a:solidFill>
                  <a:srgbClr val="FF0000"/>
                </a:solidFill>
              </a:rPr>
              <a:t>2019. 09. 07(</a:t>
            </a:r>
            <a:r>
              <a:rPr lang="ko-KR" altLang="en-US" dirty="0" smtClean="0">
                <a:solidFill>
                  <a:srgbClr val="FF0000"/>
                </a:solidFill>
              </a:rPr>
              <a:t>토</a:t>
            </a:r>
            <a:r>
              <a:rPr lang="en-US" altLang="ko-KR" dirty="0" smtClean="0">
                <a:solidFill>
                  <a:srgbClr val="FF0000"/>
                </a:solidFill>
              </a:rPr>
              <a:t>) </a:t>
            </a:r>
          </a:p>
          <a:p>
            <a:pPr marL="180975">
              <a:spcBef>
                <a:spcPts val="600"/>
              </a:spcBef>
              <a:tabLst>
                <a:tab pos="361950" algn="l"/>
              </a:tabLst>
            </a:pPr>
            <a:r>
              <a:rPr lang="en-US" altLang="ko-KR" dirty="0" smtClean="0">
                <a:latin typeface="굴림" panose="020B0600000101010101" pitchFamily="50" charset="-127"/>
                <a:ea typeface="굴림" panose="020B0600000101010101" pitchFamily="50" charset="-127"/>
              </a:rPr>
              <a:t>※ </a:t>
            </a:r>
            <a:r>
              <a:rPr lang="ko-KR" altLang="en-US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어학시험접수 후 </a:t>
            </a:r>
            <a:r>
              <a:rPr lang="ko-KR" altLang="en-US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응시료를</a:t>
            </a:r>
            <a:r>
              <a:rPr lang="ko-KR" altLang="en-US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납부해야 최종 접수됨</a:t>
            </a:r>
            <a:endParaRPr lang="en-US" altLang="ko-KR" dirty="0"/>
          </a:p>
          <a:p>
            <a:pPr>
              <a:spcBef>
                <a:spcPts val="600"/>
              </a:spcBef>
              <a:buFont typeface="Wingdings" panose="05000000000000000000" pitchFamily="2" charset="2"/>
              <a:buChar char="u"/>
              <a:tabLst>
                <a:tab pos="361950" algn="l"/>
              </a:tabLst>
            </a:pPr>
            <a:endParaRPr lang="en-US" altLang="ko-KR" dirty="0" smtClean="0"/>
          </a:p>
          <a:p>
            <a:pPr>
              <a:spcBef>
                <a:spcPts val="600"/>
              </a:spcBef>
              <a:buFont typeface="Wingdings" panose="05000000000000000000" pitchFamily="2" charset="2"/>
              <a:buChar char="u"/>
              <a:tabLst>
                <a:tab pos="361950" algn="l"/>
              </a:tabLst>
            </a:pPr>
            <a:r>
              <a:rPr lang="en-US" altLang="ko-KR" dirty="0" smtClean="0"/>
              <a:t> </a:t>
            </a:r>
            <a:r>
              <a:rPr lang="ko-KR" altLang="en-US" dirty="0"/>
              <a:t>응시 </a:t>
            </a:r>
            <a:r>
              <a:rPr lang="ko-KR" altLang="en-US" dirty="0" smtClean="0"/>
              <a:t>자격</a:t>
            </a:r>
            <a:endParaRPr lang="en-US" altLang="ko-KR" dirty="0" smtClean="0"/>
          </a:p>
          <a:p>
            <a:pPr marL="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en-US" altLang="ko-KR" dirty="0"/>
              <a:t> </a:t>
            </a:r>
            <a:r>
              <a:rPr lang="en-US" altLang="ko-KR" dirty="0" smtClean="0"/>
              <a:t>1</a:t>
            </a:r>
            <a:r>
              <a:rPr lang="ko-KR" altLang="en-US" dirty="0" smtClean="0"/>
              <a:t>기부터 </a:t>
            </a:r>
            <a:r>
              <a:rPr lang="en-US" altLang="ko-KR" dirty="0" smtClean="0"/>
              <a:t>~ </a:t>
            </a:r>
            <a:r>
              <a:rPr lang="ko-KR" altLang="en-US" dirty="0" smtClean="0"/>
              <a:t>학위청구논문 신청 전까지 </a:t>
            </a:r>
            <a:r>
              <a:rPr lang="en-US" altLang="ko-KR" dirty="0" smtClean="0">
                <a:solidFill>
                  <a:srgbClr val="FF0000"/>
                </a:solidFill>
              </a:rPr>
              <a:t>(</a:t>
            </a:r>
            <a:r>
              <a:rPr lang="ko-KR" altLang="en-US" dirty="0">
                <a:solidFill>
                  <a:srgbClr val="FF0000"/>
                </a:solidFill>
              </a:rPr>
              <a:t>졸업 전 </a:t>
            </a:r>
            <a:r>
              <a:rPr lang="en-US" altLang="ko-KR" dirty="0">
                <a:solidFill>
                  <a:srgbClr val="FF0000"/>
                </a:solidFill>
              </a:rPr>
              <a:t>X</a:t>
            </a:r>
            <a:r>
              <a:rPr lang="en-US" altLang="ko-KR" dirty="0" smtClean="0">
                <a:solidFill>
                  <a:srgbClr val="FF0000"/>
                </a:solidFill>
              </a:rPr>
              <a:t>)</a:t>
            </a:r>
            <a:endParaRPr lang="en-US" altLang="ko-KR" dirty="0" smtClean="0"/>
          </a:p>
          <a:p>
            <a:pPr marL="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en-US" altLang="ko-KR" dirty="0"/>
              <a:t> </a:t>
            </a:r>
            <a:r>
              <a:rPr lang="ko-KR" altLang="en-US" dirty="0" smtClean="0"/>
              <a:t>재학생에 한함</a:t>
            </a:r>
            <a:r>
              <a:rPr lang="en-US" altLang="ko-KR" dirty="0" smtClean="0"/>
              <a:t>(</a:t>
            </a:r>
            <a:r>
              <a:rPr lang="ko-KR" altLang="en-US" dirty="0" smtClean="0"/>
              <a:t>응시횟수 제한 없음</a:t>
            </a:r>
            <a:r>
              <a:rPr lang="en-US" altLang="ko-KR" dirty="0" smtClean="0"/>
              <a:t>)</a:t>
            </a:r>
          </a:p>
          <a:p>
            <a:pPr>
              <a:spcBef>
                <a:spcPts val="600"/>
              </a:spcBef>
              <a:buFont typeface="Wingdings" panose="05000000000000000000" pitchFamily="2" charset="2"/>
              <a:buChar char="u"/>
              <a:tabLst>
                <a:tab pos="361950" algn="l"/>
              </a:tabLst>
            </a:pPr>
            <a:endParaRPr lang="en-US" altLang="ko-KR" dirty="0" smtClean="0"/>
          </a:p>
          <a:p>
            <a:pPr>
              <a:spcBef>
                <a:spcPts val="600"/>
              </a:spcBef>
              <a:buFont typeface="Wingdings" panose="05000000000000000000" pitchFamily="2" charset="2"/>
              <a:buChar char="u"/>
              <a:tabLst>
                <a:tab pos="361950" algn="l"/>
              </a:tabLst>
            </a:pPr>
            <a:r>
              <a:rPr lang="en-US" altLang="ko-KR" dirty="0" smtClean="0"/>
              <a:t> </a:t>
            </a:r>
            <a:r>
              <a:rPr lang="ko-KR" altLang="en-US" dirty="0" smtClean="0"/>
              <a:t>시험 과목</a:t>
            </a:r>
            <a:endParaRPr lang="en-US" altLang="ko-KR" dirty="0" smtClean="0"/>
          </a:p>
          <a:p>
            <a:pPr marL="285750" indent="-1047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en-US" altLang="ko-KR" dirty="0"/>
              <a:t> </a:t>
            </a:r>
            <a:r>
              <a:rPr lang="ko-KR" altLang="en-US" dirty="0" smtClean="0"/>
              <a:t>영어</a:t>
            </a:r>
            <a:r>
              <a:rPr lang="en-US" altLang="ko-KR" dirty="0" smtClean="0"/>
              <a:t>: </a:t>
            </a:r>
            <a:r>
              <a:rPr lang="ko-KR" altLang="en-US" dirty="0" err="1" smtClean="0"/>
              <a:t>전과정</a:t>
            </a:r>
            <a:r>
              <a:rPr lang="ko-KR" altLang="en-US" dirty="0" smtClean="0"/>
              <a:t> 공통</a:t>
            </a:r>
            <a:r>
              <a:rPr lang="en-US" altLang="ko-KR" dirty="0" smtClean="0"/>
              <a:t>(</a:t>
            </a:r>
            <a:r>
              <a:rPr lang="ko-KR" altLang="en-US" dirty="0" smtClean="0"/>
              <a:t>영어 </a:t>
            </a:r>
            <a:r>
              <a:rPr lang="ko-KR" altLang="en-US" dirty="0" err="1" smtClean="0"/>
              <a:t>모국어자는</a:t>
            </a:r>
            <a:r>
              <a:rPr lang="ko-KR" altLang="en-US" dirty="0" smtClean="0"/>
              <a:t> 한국어</a:t>
            </a:r>
            <a:r>
              <a:rPr lang="en-US" altLang="ko-KR" dirty="0" smtClean="0"/>
              <a:t>)</a:t>
            </a:r>
          </a:p>
          <a:p>
            <a:pPr marL="285750" indent="-1047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en-US" altLang="ko-KR" dirty="0"/>
              <a:t> </a:t>
            </a:r>
            <a:r>
              <a:rPr lang="ko-KR" altLang="en-US" dirty="0" smtClean="0"/>
              <a:t>제</a:t>
            </a:r>
            <a:r>
              <a:rPr lang="en-US" altLang="ko-KR" dirty="0" smtClean="0"/>
              <a:t>2</a:t>
            </a:r>
            <a:r>
              <a:rPr lang="ko-KR" altLang="en-US" dirty="0" smtClean="0"/>
              <a:t>외국어</a:t>
            </a:r>
            <a:r>
              <a:rPr lang="en-US" altLang="ko-KR" dirty="0" smtClean="0"/>
              <a:t>: </a:t>
            </a:r>
            <a:r>
              <a:rPr lang="ko-KR" altLang="en-US" dirty="0" smtClean="0"/>
              <a:t>박사 및 석</a:t>
            </a:r>
            <a:r>
              <a:rPr lang="en-US" altLang="ko-KR" dirty="0" smtClean="0"/>
              <a:t>·</a:t>
            </a:r>
            <a:r>
              <a:rPr lang="ko-KR" altLang="en-US" dirty="0" smtClean="0"/>
              <a:t>박사통합과정 해당 학과</a:t>
            </a:r>
            <a:endParaRPr lang="en-US" altLang="ko-KR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7025952" y="0"/>
            <a:ext cx="2118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>
                <a:solidFill>
                  <a:schemeClr val="bg1"/>
                </a:solidFill>
              </a:rPr>
              <a:t>www.grad.hanyang.ac.kr</a:t>
            </a:r>
            <a:endParaRPr lang="ko-KR" alt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084235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1. </a:t>
            </a:r>
            <a:r>
              <a:rPr lang="ko-KR" altLang="en-US" dirty="0" smtClean="0"/>
              <a:t>주요 학사안내</a:t>
            </a:r>
            <a:endParaRPr lang="ko-KR" altLang="en-US" dirty="0"/>
          </a:p>
        </p:txBody>
      </p:sp>
      <p:sp>
        <p:nvSpPr>
          <p:cNvPr id="5" name="부제목 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ko-KR" altLang="en-US" sz="1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외국어시험</a:t>
            </a:r>
            <a:endParaRPr lang="ko-KR" altLang="en-US" sz="1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3677" y="1175914"/>
            <a:ext cx="8059345" cy="56425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200"/>
              </a:spcBef>
              <a:buFont typeface="Wingdings" panose="05000000000000000000" pitchFamily="2" charset="2"/>
              <a:buChar char="u"/>
            </a:pPr>
            <a:r>
              <a:rPr lang="ko-KR" altLang="en-US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기타</a:t>
            </a:r>
            <a:r>
              <a:rPr lang="en-US" altLang="ko-KR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국제교육원 대체강좌이수</a:t>
            </a:r>
            <a:r>
              <a:rPr lang="en-US" altLang="ko-KR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  <a:p>
            <a:pPr marL="361950" indent="-180975">
              <a:spcBef>
                <a:spcPts val="2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ko-KR" altLang="en-US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대상</a:t>
            </a:r>
            <a:r>
              <a:rPr lang="en-US" altLang="ko-KR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6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대학원 외국어시험 영어 과목 </a:t>
            </a:r>
            <a:r>
              <a:rPr lang="en-US" altLang="ko-KR" sz="16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r>
              <a:rPr lang="ko-KR" altLang="en-US" sz="16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회 이상 불합격자</a:t>
            </a:r>
            <a:endParaRPr lang="en-US" altLang="ko-KR" sz="16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80975" indent="715963">
              <a:spcBef>
                <a:spcPts val="200"/>
              </a:spcBef>
              <a:tabLst>
                <a:tab pos="361950" algn="l"/>
              </a:tabLst>
            </a:pPr>
            <a:r>
              <a:rPr lang="en-US" altLang="ko-KR" sz="16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 (</a:t>
            </a:r>
            <a:r>
              <a:rPr lang="ko-KR" altLang="en-US" sz="1600" dirty="0" err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결시는</a:t>
            </a:r>
            <a:r>
              <a:rPr lang="ko-KR" altLang="en-US" sz="16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불합격횟수에서 제외</a:t>
            </a:r>
            <a:r>
              <a:rPr lang="en-US" altLang="ko-KR" sz="16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endParaRPr lang="en-US" altLang="ko-KR" sz="1600" dirty="0" smtClean="0">
              <a:solidFill>
                <a:srgbClr val="FF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361950" indent="-180975">
              <a:spcBef>
                <a:spcPts val="2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ko-KR" altLang="en-US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신청기간</a:t>
            </a:r>
            <a:r>
              <a:rPr lang="en-US" altLang="ko-KR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en-US" altLang="ko-KR" sz="16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6</a:t>
            </a:r>
            <a:r>
              <a:rPr lang="ko-KR" altLang="en-US" sz="16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월</a:t>
            </a:r>
            <a:r>
              <a:rPr lang="en-US" altLang="ko-KR" sz="16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12</a:t>
            </a:r>
            <a:r>
              <a:rPr lang="ko-KR" altLang="en-US" sz="16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월 초 국제교육원 홈페이지</a:t>
            </a:r>
            <a:r>
              <a:rPr lang="en-US" altLang="ko-KR" sz="16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(http://iie.hanyang.ac.kr)</a:t>
            </a:r>
          </a:p>
          <a:p>
            <a:pPr marL="361950" indent="-180975">
              <a:spcBef>
                <a:spcPts val="2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ko-KR" altLang="en-US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하계</a:t>
            </a:r>
            <a:r>
              <a:rPr lang="en-US" altLang="ko-KR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동계 방학 중 </a:t>
            </a:r>
            <a:r>
              <a:rPr lang="en-US" altLang="ko-KR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r>
              <a:rPr lang="ko-KR" altLang="en-US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주 수업</a:t>
            </a:r>
            <a:endParaRPr lang="en-US" altLang="ko-KR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361950" indent="-180975">
              <a:spcBef>
                <a:spcPts val="2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en-US" altLang="ko-KR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1</a:t>
            </a:r>
            <a:r>
              <a:rPr lang="ko-KR" altLang="en-US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일 </a:t>
            </a:r>
            <a:r>
              <a:rPr lang="en-US" altLang="ko-KR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r>
              <a:rPr lang="ko-KR" altLang="en-US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시간</a:t>
            </a:r>
            <a:r>
              <a:rPr lang="en-US" altLang="ko-KR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총 </a:t>
            </a:r>
            <a:r>
              <a:rPr lang="en-US" altLang="ko-KR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60</a:t>
            </a:r>
            <a:r>
              <a:rPr lang="ko-KR" altLang="en-US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시간 </a:t>
            </a:r>
            <a:r>
              <a:rPr lang="en-US" altLang="ko-KR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/ </a:t>
            </a:r>
            <a:r>
              <a:rPr lang="ko-KR" altLang="en-US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수강료</a:t>
            </a:r>
            <a:r>
              <a:rPr lang="en-US" altLang="ko-KR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교재비 포함</a:t>
            </a:r>
            <a:r>
              <a:rPr lang="en-US" altLang="ko-KR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  <a:r>
              <a:rPr lang="ko-KR" altLang="en-US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별도</a:t>
            </a:r>
            <a:endParaRPr lang="en-US" altLang="ko-KR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180975">
              <a:spcBef>
                <a:spcPts val="200"/>
              </a:spcBef>
              <a:tabLst>
                <a:tab pos="361950" algn="l"/>
              </a:tabLst>
            </a:pPr>
            <a:endParaRPr lang="en-US" altLang="ko-KR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200"/>
              </a:spcBef>
              <a:buFont typeface="Wingdings" panose="05000000000000000000" pitchFamily="2" charset="2"/>
              <a:buChar char="u"/>
              <a:tabLst>
                <a:tab pos="361950" algn="l"/>
              </a:tabLst>
            </a:pPr>
            <a:r>
              <a:rPr lang="ko-KR" altLang="en-US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기타</a:t>
            </a:r>
            <a:r>
              <a:rPr lang="en-US" altLang="ko-KR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공인외국어성적표 제출</a:t>
            </a:r>
            <a:r>
              <a:rPr lang="en-US" altLang="ko-KR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  <a:p>
            <a:pPr marL="285750" indent="-104775">
              <a:spcBef>
                <a:spcPts val="2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en-US" altLang="ko-KR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기간</a:t>
            </a:r>
            <a:r>
              <a:rPr lang="en-US" altLang="ko-KR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장소</a:t>
            </a:r>
            <a:r>
              <a:rPr lang="en-US" altLang="ko-KR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en-US" altLang="ko-KR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2019. 9. 2(</a:t>
            </a:r>
            <a:r>
              <a:rPr lang="ko-KR" altLang="en-US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월</a:t>
            </a:r>
            <a:r>
              <a:rPr lang="en-US" altLang="ko-KR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 ~ 10. 25(</a:t>
            </a:r>
            <a:r>
              <a:rPr lang="ko-KR" altLang="en-US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금</a:t>
            </a:r>
            <a:r>
              <a:rPr lang="en-US" altLang="ko-KR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en-US" altLang="ko-KR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/ </a:t>
            </a:r>
            <a:r>
              <a:rPr lang="ko-KR" altLang="en-US" sz="1400" b="1" dirty="0" err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대학원팀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400" b="1" dirty="0" err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신본관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층 </a:t>
            </a:r>
            <a:r>
              <a:rPr lang="en-US" altLang="ko-KR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314</a:t>
            </a:r>
            <a:r>
              <a:rPr lang="ko-KR" altLang="en-US" sz="1400" b="1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호</a:t>
            </a:r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</a:p>
          <a:p>
            <a:pPr marL="285750" indent="-104775">
              <a:spcBef>
                <a:spcPts val="2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en-US" altLang="ko-KR" sz="1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아래 기준에 해당하는 성적표 제출시 외국어시험 면제</a:t>
            </a:r>
            <a:endParaRPr lang="en-US" altLang="ko-KR" sz="14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104775">
              <a:spcBef>
                <a:spcPts val="2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endParaRPr lang="en-US" altLang="ko-KR" sz="16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104775">
              <a:spcBef>
                <a:spcPts val="2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endParaRPr lang="en-US" altLang="ko-KR" sz="16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104775">
              <a:spcBef>
                <a:spcPts val="2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endParaRPr lang="en-US" altLang="ko-KR" sz="16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104775">
              <a:spcBef>
                <a:spcPts val="2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endParaRPr lang="en-US" altLang="ko-KR" sz="16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1047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endParaRPr lang="en-US" altLang="ko-KR" sz="16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85750" indent="-1047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endParaRPr lang="en-US" altLang="ko-KR" sz="16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71463">
              <a:spcBef>
                <a:spcPts val="600"/>
              </a:spcBef>
              <a:tabLst>
                <a:tab pos="361950" algn="l"/>
              </a:tabLst>
            </a:pPr>
            <a:endParaRPr lang="en-US" altLang="ko-KR" sz="1600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71463">
              <a:spcBef>
                <a:spcPts val="600"/>
              </a:spcBef>
              <a:tabLst>
                <a:tab pos="361950" algn="l"/>
              </a:tabLst>
            </a:pPr>
            <a:endParaRPr lang="en-US" altLang="ko-KR" sz="1400" dirty="0" smtClean="0">
              <a:solidFill>
                <a:srgbClr val="00B0F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271463">
              <a:spcBef>
                <a:spcPts val="600"/>
              </a:spcBef>
              <a:tabLst>
                <a:tab pos="361950" algn="l"/>
              </a:tabLst>
            </a:pPr>
            <a:r>
              <a:rPr lang="en-US" altLang="ko-KR" sz="1400" dirty="0" smtClean="0">
                <a:solidFill>
                  <a:srgbClr val="00B0F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1400" dirty="0">
                <a:solidFill>
                  <a:srgbClr val="00B0F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한국어인 경우</a:t>
            </a:r>
            <a:r>
              <a:rPr lang="en-US" altLang="ko-KR" sz="1400" dirty="0">
                <a:solidFill>
                  <a:srgbClr val="00B0F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1400" dirty="0">
                <a:solidFill>
                  <a:srgbClr val="00B0F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외국국적자만 제출 가능</a:t>
            </a:r>
            <a:endParaRPr lang="en-US" altLang="ko-KR" sz="1400" dirty="0">
              <a:solidFill>
                <a:srgbClr val="00B0F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5225611"/>
              </p:ext>
            </p:extLst>
          </p:nvPr>
        </p:nvGraphicFramePr>
        <p:xfrm>
          <a:off x="953346" y="4146376"/>
          <a:ext cx="7820006" cy="2347730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8238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364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364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364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364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364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364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3647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3647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71135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99037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93938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</a:tblGrid>
              <a:tr h="34320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언어</a:t>
                      </a:r>
                      <a:endParaRPr lang="ko-KR" altLang="en-US" sz="1200" dirty="0"/>
                    </a:p>
                  </a:txBody>
                  <a:tcPr marL="0" marR="0" marT="0" marB="0" anchor="ctr"/>
                </a:tc>
                <a:tc gridSpan="10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영어</a:t>
                      </a:r>
                      <a:endParaRPr lang="ko-KR" altLang="en-US" sz="1200" dirty="0"/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spc="-150" dirty="0"/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한국어</a:t>
                      </a:r>
                      <a:endParaRPr lang="ko-KR" altLang="en-US" sz="1200" dirty="0"/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5844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계열</a:t>
                      </a:r>
                      <a:endParaRPr lang="ko-KR" altLang="en-US" sz="1200" dirty="0"/>
                    </a:p>
                  </a:txBody>
                  <a:tcPr marL="0" marR="0" marT="0" marB="0" anchor="ctr"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TOEIC</a:t>
                      </a:r>
                      <a:endParaRPr lang="ko-KR" altLang="en-US" sz="1200" dirty="0"/>
                    </a:p>
                  </a:txBody>
                  <a:tcPr marL="0" marR="0" marT="0" marB="0" anchor="ctr"/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TOEFL</a:t>
                      </a:r>
                      <a:endParaRPr lang="ko-KR" altLang="en-US" sz="1200" dirty="0"/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marL="0" marR="0" marT="0" marB="0" anchor="ctr"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TEPS</a:t>
                      </a:r>
                      <a:endParaRPr lang="ko-KR" altLang="en-US" sz="1200" dirty="0"/>
                    </a:p>
                  </a:txBody>
                  <a:tcPr marL="0" marR="0" marT="0" marB="0"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G-TELP</a:t>
                      </a:r>
                      <a:endParaRPr lang="ko-KR" altLang="en-US" sz="1200" dirty="0"/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marL="0" marR="0" marT="0" marB="0" anchor="ctr"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IELTS</a:t>
                      </a:r>
                      <a:endParaRPr lang="ko-KR" altLang="en-US" sz="1200" dirty="0"/>
                    </a:p>
                  </a:txBody>
                  <a:tcPr marL="0" marR="0" marT="0" marB="0" anchor="ctr"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GRE</a:t>
                      </a:r>
                    </a:p>
                    <a:p>
                      <a:pPr algn="ctr" latinLnBrk="1"/>
                      <a:r>
                        <a:rPr lang="en-US" altLang="ko-KR" sz="1200" spc="-150" dirty="0" smtClean="0"/>
                        <a:t>(verbal reasoning)</a:t>
                      </a:r>
                      <a:endParaRPr lang="ko-KR" altLang="en-US" sz="1200" spc="-150" dirty="0"/>
                    </a:p>
                  </a:txBody>
                  <a:tcPr marL="0" marR="0" marT="0" marB="0" anchor="ctr"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GMAT</a:t>
                      </a:r>
                      <a:endParaRPr lang="ko-KR" altLang="en-US" sz="1200" dirty="0"/>
                    </a:p>
                  </a:txBody>
                  <a:tcPr marL="0" marR="0" marT="0" marB="0" anchor="ctr"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TOPIK</a:t>
                      </a:r>
                      <a:endParaRPr lang="ko-KR" altLang="en-US" sz="1200" dirty="0"/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68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PBT</a:t>
                      </a:r>
                      <a:endParaRPr lang="ko-KR" altLang="en-US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CBT</a:t>
                      </a:r>
                      <a:endParaRPr lang="ko-KR" altLang="en-US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IBT</a:t>
                      </a:r>
                      <a:endParaRPr lang="ko-KR" altLang="en-US" sz="1200" dirty="0"/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Level 2</a:t>
                      </a:r>
                      <a:endParaRPr lang="ko-KR" altLang="en-US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Level 3</a:t>
                      </a:r>
                      <a:endParaRPr lang="ko-KR" altLang="en-US" sz="1200" dirty="0"/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83222"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100" dirty="0" smtClean="0"/>
                        <a:t>공학</a:t>
                      </a:r>
                      <a:endParaRPr lang="en-US" altLang="ko-KR" sz="1100" dirty="0" smtClean="0"/>
                    </a:p>
                    <a:p>
                      <a:pPr algn="dist" latinLnBrk="1"/>
                      <a:r>
                        <a:rPr lang="ko-KR" altLang="en-US" sz="1100" dirty="0" smtClean="0"/>
                        <a:t>의학</a:t>
                      </a:r>
                      <a:endParaRPr lang="en-US" altLang="ko-KR" sz="1100" dirty="0" smtClean="0"/>
                    </a:p>
                    <a:p>
                      <a:pPr algn="dist" latinLnBrk="1"/>
                      <a:r>
                        <a:rPr lang="ko-KR" altLang="en-US" sz="1100" dirty="0" smtClean="0"/>
                        <a:t>자연과학</a:t>
                      </a:r>
                      <a:endParaRPr lang="en-US" altLang="ko-KR" sz="1100" dirty="0" smtClean="0"/>
                    </a:p>
                    <a:p>
                      <a:pPr algn="dist" latinLnBrk="1"/>
                      <a:r>
                        <a:rPr lang="ko-KR" altLang="en-US" sz="1100" dirty="0" smtClean="0"/>
                        <a:t>인문사회</a:t>
                      </a:r>
                      <a:endParaRPr lang="ko-KR" altLang="en-US" sz="1100" b="1" dirty="0"/>
                    </a:p>
                  </a:txBody>
                  <a:tcPr marL="72000" marR="72000" marT="72000" marB="7200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730</a:t>
                      </a:r>
                      <a:endParaRPr lang="ko-KR" altLang="en-US" sz="1400" b="1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550</a:t>
                      </a:r>
                      <a:endParaRPr lang="ko-KR" altLang="en-US" sz="1400" b="1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213</a:t>
                      </a:r>
                      <a:endParaRPr lang="ko-KR" altLang="en-US" sz="1400" b="1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79</a:t>
                      </a:r>
                      <a:endParaRPr lang="ko-KR" altLang="en-US" sz="1400" b="1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329</a:t>
                      </a:r>
                    </a:p>
                    <a:p>
                      <a:pPr algn="ctr" latinLnBrk="1"/>
                      <a:r>
                        <a:rPr lang="en-US" altLang="ko-KR" sz="1400" dirty="0" smtClean="0"/>
                        <a:t>(605)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67</a:t>
                      </a:r>
                      <a:endParaRPr lang="ko-KR" altLang="en-US" sz="1400" b="1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89</a:t>
                      </a:r>
                      <a:endParaRPr lang="ko-KR" altLang="en-US" sz="1400" b="1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6</a:t>
                      </a:r>
                      <a:endParaRPr lang="ko-KR" altLang="en-US" sz="1400" b="1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150</a:t>
                      </a:r>
                      <a:endParaRPr lang="ko-KR" altLang="en-US" sz="1400" b="1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590</a:t>
                      </a:r>
                      <a:endParaRPr lang="ko-KR" altLang="en-US" sz="1400" b="1" dirty="0"/>
                    </a:p>
                  </a:txBody>
                  <a:tcPr marL="0" marR="0" marT="0" marB="0" anchor="ctr"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4</a:t>
                      </a:r>
                      <a:r>
                        <a:rPr lang="ko-KR" altLang="en-US" sz="1400" dirty="0" smtClean="0"/>
                        <a:t>급</a:t>
                      </a:r>
                      <a:endParaRPr lang="ko-KR" altLang="en-US" sz="1400" b="1" dirty="0"/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41323"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100" kern="1200" dirty="0" smtClean="0"/>
                        <a:t>예체능</a:t>
                      </a:r>
                      <a:endParaRPr lang="ko-KR" altLang="en-US" sz="11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2000" marR="72000" marT="72000" marB="7200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590</a:t>
                      </a:r>
                      <a:endParaRPr lang="ko-KR" altLang="en-US" sz="1400" b="1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500</a:t>
                      </a:r>
                      <a:endParaRPr lang="ko-KR" altLang="en-US" sz="1400" b="1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173</a:t>
                      </a:r>
                      <a:endParaRPr lang="ko-KR" altLang="en-US" sz="1400" b="1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61</a:t>
                      </a:r>
                      <a:endParaRPr lang="ko-KR" altLang="en-US" sz="1400" b="1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251</a:t>
                      </a:r>
                    </a:p>
                    <a:p>
                      <a:pPr algn="ctr" latinLnBrk="1"/>
                      <a:r>
                        <a:rPr lang="en-US" altLang="ko-KR" sz="1400" dirty="0" smtClean="0"/>
                        <a:t>(468)</a:t>
                      </a:r>
                      <a:endParaRPr lang="ko-KR" altLang="en-US" sz="1400" b="1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50</a:t>
                      </a:r>
                      <a:endParaRPr lang="ko-KR" altLang="en-US" sz="1400" b="1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69</a:t>
                      </a:r>
                      <a:endParaRPr lang="ko-KR" altLang="en-US" sz="1400" b="1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5</a:t>
                      </a:r>
                      <a:endParaRPr lang="ko-KR" altLang="en-US" sz="1400" b="1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140</a:t>
                      </a:r>
                      <a:endParaRPr lang="ko-KR" altLang="en-US" sz="1400" b="1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400</a:t>
                      </a:r>
                      <a:endParaRPr lang="ko-KR" altLang="en-US" sz="1400" b="1" dirty="0"/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025952" y="0"/>
            <a:ext cx="2118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>
                <a:solidFill>
                  <a:schemeClr val="bg1"/>
                </a:solidFill>
              </a:rPr>
              <a:t>www.grad.hanyang.ac.kr</a:t>
            </a:r>
            <a:endParaRPr lang="ko-KR" alt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779402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1. </a:t>
            </a:r>
            <a:r>
              <a:rPr lang="ko-KR" altLang="en-US" dirty="0" smtClean="0"/>
              <a:t>주요 학사안내</a:t>
            </a:r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932255" y="1520982"/>
            <a:ext cx="8059345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u"/>
            </a:pPr>
            <a:r>
              <a:rPr lang="ko-KR" altLang="en-US" dirty="0" smtClean="0"/>
              <a:t>기타</a:t>
            </a:r>
            <a:r>
              <a:rPr lang="en-US" altLang="ko-KR" dirty="0" smtClean="0"/>
              <a:t>(</a:t>
            </a:r>
            <a:r>
              <a:rPr lang="ko-KR" altLang="en-US" dirty="0" smtClean="0"/>
              <a:t>해외학위소지자 신청서 제출</a:t>
            </a:r>
            <a:r>
              <a:rPr lang="en-US" altLang="ko-KR" dirty="0" smtClean="0"/>
              <a:t>)</a:t>
            </a:r>
          </a:p>
          <a:p>
            <a:pPr marL="361950" indent="-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ko-KR" altLang="en-US" dirty="0" smtClean="0"/>
              <a:t>기간</a:t>
            </a:r>
            <a:r>
              <a:rPr lang="en-US" altLang="ko-KR" dirty="0" smtClean="0"/>
              <a:t>/</a:t>
            </a:r>
            <a:r>
              <a:rPr lang="ko-KR" altLang="en-US" dirty="0" smtClean="0"/>
              <a:t>장소</a:t>
            </a:r>
            <a:r>
              <a:rPr lang="en-US" altLang="ko-KR" dirty="0" smtClean="0"/>
              <a:t>: </a:t>
            </a:r>
            <a:r>
              <a:rPr lang="en-US" altLang="ko-KR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2019. </a:t>
            </a:r>
            <a:r>
              <a:rPr lang="en-US" altLang="ko-KR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9</a:t>
            </a:r>
            <a:r>
              <a:rPr lang="en-US" altLang="ko-KR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. 2(</a:t>
            </a:r>
            <a:r>
              <a:rPr lang="ko-KR" altLang="en-US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월</a:t>
            </a:r>
            <a:r>
              <a:rPr lang="en-US" altLang="ko-KR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 </a:t>
            </a:r>
            <a:r>
              <a:rPr lang="en-US" altLang="ko-KR" dirty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~ </a:t>
            </a:r>
            <a:r>
              <a:rPr lang="en-US" altLang="ko-KR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10. 25(</a:t>
            </a:r>
            <a:r>
              <a:rPr lang="ko-KR" altLang="en-US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금</a:t>
            </a:r>
            <a:r>
              <a:rPr lang="en-US" altLang="ko-KR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en-US" altLang="ko-KR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en-US" altLang="ko-KR" dirty="0" smtClean="0"/>
              <a:t>/ </a:t>
            </a:r>
            <a:r>
              <a:rPr lang="ko-KR" altLang="en-US" dirty="0" err="1" smtClean="0"/>
              <a:t>대학원팀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신본관</a:t>
            </a:r>
            <a:r>
              <a:rPr lang="ko-KR" altLang="en-US" dirty="0" smtClean="0"/>
              <a:t> </a:t>
            </a:r>
            <a:r>
              <a:rPr lang="en-US" altLang="ko-KR" dirty="0" smtClean="0"/>
              <a:t>3</a:t>
            </a:r>
            <a:r>
              <a:rPr lang="ko-KR" altLang="en-US" dirty="0" smtClean="0"/>
              <a:t>층 </a:t>
            </a:r>
            <a:r>
              <a:rPr lang="en-US" altLang="ko-KR" dirty="0" smtClean="0"/>
              <a:t>314</a:t>
            </a:r>
            <a:r>
              <a:rPr lang="ko-KR" altLang="en-US" dirty="0" smtClean="0"/>
              <a:t>호</a:t>
            </a:r>
            <a:r>
              <a:rPr lang="en-US" altLang="ko-KR" dirty="0" smtClean="0"/>
              <a:t>)</a:t>
            </a:r>
          </a:p>
          <a:p>
            <a:pPr marL="361950" indent="-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ko-KR" altLang="en-US" dirty="0"/>
              <a:t>영</a:t>
            </a:r>
            <a:r>
              <a:rPr lang="ko-KR" altLang="en-US" dirty="0" smtClean="0"/>
              <a:t>어를 모국어로 하지 않는 자 중</a:t>
            </a:r>
            <a:r>
              <a:rPr lang="en-US" altLang="ko-KR" dirty="0" smtClean="0"/>
              <a:t>,</a:t>
            </a:r>
            <a:r>
              <a:rPr lang="ko-KR" altLang="en-US" dirty="0" smtClean="0"/>
              <a:t> 영어를 모국어로 하는 국가에서 학사학위 이상을 취득한 자</a:t>
            </a:r>
            <a:endParaRPr lang="en-US" altLang="ko-KR" dirty="0" smtClean="0"/>
          </a:p>
          <a:p>
            <a:pPr marL="271463">
              <a:spcBef>
                <a:spcPts val="600"/>
              </a:spcBef>
              <a:tabLst>
                <a:tab pos="361950" algn="l"/>
              </a:tabLst>
            </a:pPr>
            <a:r>
              <a:rPr lang="en-US" altLang="ko-KR" dirty="0">
                <a:latin typeface="굴림" panose="020B0600000101010101" pitchFamily="50" charset="-127"/>
                <a:ea typeface="굴림" panose="020B0600000101010101" pitchFamily="50" charset="-127"/>
              </a:rPr>
              <a:t>※ </a:t>
            </a:r>
            <a:r>
              <a:rPr lang="ko-KR" altLang="en-US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신청서 양식은 대학원 홈페이지 참조</a:t>
            </a:r>
            <a:endParaRPr lang="en-US" altLang="ko-KR" dirty="0" smtClean="0"/>
          </a:p>
        </p:txBody>
      </p:sp>
      <p:sp>
        <p:nvSpPr>
          <p:cNvPr id="9" name="부제목 4"/>
          <p:cNvSpPr>
            <a:spLocks noGrp="1"/>
          </p:cNvSpPr>
          <p:nvPr>
            <p:ph type="subTitle" idx="1"/>
          </p:nvPr>
        </p:nvSpPr>
        <p:spPr>
          <a:xfrm>
            <a:off x="5537200" y="381000"/>
            <a:ext cx="3454400" cy="368300"/>
          </a:xfrm>
        </p:spPr>
        <p:txBody>
          <a:bodyPr>
            <a:normAutofit/>
          </a:bodyPr>
          <a:lstStyle/>
          <a:p>
            <a:r>
              <a:rPr lang="ko-KR" altLang="en-US" sz="1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외국어시험</a:t>
            </a:r>
            <a:endParaRPr lang="ko-KR" altLang="en-US" sz="1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025952" y="0"/>
            <a:ext cx="2118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>
                <a:solidFill>
                  <a:schemeClr val="bg1"/>
                </a:solidFill>
              </a:rPr>
              <a:t>www.grad.hanyang.ac.kr</a:t>
            </a:r>
            <a:endParaRPr lang="ko-KR" alt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363388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1. </a:t>
            </a:r>
            <a:r>
              <a:rPr lang="ko-KR" altLang="en-US" dirty="0" smtClean="0"/>
              <a:t>주요 학사안내</a:t>
            </a:r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810957" y="1288138"/>
            <a:ext cx="8249067" cy="4970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u"/>
            </a:pPr>
            <a:r>
              <a:rPr lang="ko-KR" altLang="en-US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접수 및 방법</a:t>
            </a:r>
            <a:endParaRPr lang="en-US" altLang="ko-KR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361950" indent="-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ko-KR" altLang="en-US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접수</a:t>
            </a:r>
            <a:r>
              <a:rPr lang="en-US" altLang="ko-KR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en-US" altLang="ko-KR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3</a:t>
            </a:r>
            <a:r>
              <a:rPr lang="ko-KR" altLang="en-US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월 초</a:t>
            </a:r>
            <a:r>
              <a:rPr lang="en-US" altLang="ko-KR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중</a:t>
            </a:r>
            <a:r>
              <a:rPr lang="en-US" altLang="ko-KR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9</a:t>
            </a:r>
            <a:r>
              <a:rPr lang="ko-KR" altLang="en-US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월 초</a:t>
            </a:r>
            <a:r>
              <a:rPr lang="en-US" altLang="ko-KR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중 </a:t>
            </a:r>
            <a:r>
              <a:rPr lang="en-US" altLang="ko-KR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en-US" altLang="ko-KR" dirty="0"/>
              <a:t>※ </a:t>
            </a:r>
            <a:r>
              <a:rPr lang="ko-KR" altLang="en-US" dirty="0"/>
              <a:t>학사일정 및 학과안내 </a:t>
            </a:r>
            <a:r>
              <a:rPr lang="ko-KR" altLang="en-US" dirty="0" smtClean="0"/>
              <a:t>참조</a:t>
            </a:r>
            <a:r>
              <a:rPr lang="en-US" altLang="ko-KR" dirty="0" smtClean="0"/>
              <a:t>)</a:t>
            </a:r>
            <a:endParaRPr lang="en-US" altLang="ko-KR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361950" indent="-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ko-KR" altLang="en-US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시험일정</a:t>
            </a:r>
            <a:r>
              <a:rPr lang="en-US" altLang="ko-KR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en-US" altLang="ko-KR" spc="-100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4</a:t>
            </a:r>
            <a:r>
              <a:rPr lang="ko-KR" altLang="en-US" spc="-100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월 중</a:t>
            </a:r>
            <a:r>
              <a:rPr lang="en-US" altLang="ko-KR" spc="-100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10</a:t>
            </a:r>
            <a:r>
              <a:rPr lang="ko-KR" altLang="en-US" spc="-100" dirty="0" smtClean="0">
                <a:solidFill>
                  <a:srgbClr val="FF0000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월 중</a:t>
            </a:r>
            <a:endParaRPr lang="en-US" altLang="ko-KR" spc="-100" dirty="0" smtClean="0">
              <a:solidFill>
                <a:srgbClr val="FF0000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361950" indent="-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ko-KR" altLang="en-US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신청방법</a:t>
            </a:r>
            <a:r>
              <a:rPr lang="en-US" altLang="ko-KR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: HY-in </a:t>
            </a:r>
            <a:r>
              <a:rPr lang="ko-KR" altLang="en-US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이용하여 신청과목명 입력 후 학과별 진행</a:t>
            </a:r>
            <a:endParaRPr lang="en-US" altLang="ko-KR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361950" indent="-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endParaRPr lang="en-US" altLang="ko-KR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600"/>
              </a:spcBef>
              <a:buFont typeface="Wingdings" panose="05000000000000000000" pitchFamily="2" charset="2"/>
              <a:buChar char="u"/>
              <a:tabLst>
                <a:tab pos="361950" algn="l"/>
              </a:tabLst>
            </a:pPr>
            <a:r>
              <a:rPr lang="en-US" altLang="ko-KR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신청 자격</a:t>
            </a:r>
            <a:endParaRPr lang="en-US" altLang="ko-KR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361950" indent="-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ko-KR" altLang="en-US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공통사항</a:t>
            </a:r>
            <a:r>
              <a:rPr lang="en-US" altLang="ko-KR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선수과목 이수 완료자</a:t>
            </a:r>
            <a:r>
              <a:rPr lang="en-US" altLang="ko-KR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재학연한 이내</a:t>
            </a:r>
            <a:endParaRPr lang="en-US" altLang="ko-KR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361950" indent="-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ko-KR" altLang="en-US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석사과정</a:t>
            </a:r>
            <a:r>
              <a:rPr lang="en-US" altLang="ko-KR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: 18</a:t>
            </a:r>
            <a:r>
              <a:rPr lang="ko-KR" altLang="en-US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학점 이상 취득</a:t>
            </a:r>
            <a:endParaRPr lang="en-US" altLang="ko-KR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361950" indent="-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ko-KR" altLang="en-US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박사과정</a:t>
            </a:r>
            <a:r>
              <a:rPr lang="en-US" altLang="ko-KR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: 36</a:t>
            </a:r>
            <a:r>
              <a:rPr lang="ko-KR" altLang="en-US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학점</a:t>
            </a:r>
            <a:r>
              <a:rPr lang="en-US" altLang="ko-KR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인정학점포함</a:t>
            </a:r>
            <a:r>
              <a:rPr lang="en-US" altLang="ko-KR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취득 혹은 취득예정자</a:t>
            </a:r>
            <a:endParaRPr lang="en-US" altLang="ko-KR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361950" indent="-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ko-KR" altLang="en-US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석</a:t>
            </a:r>
            <a:r>
              <a:rPr lang="en-US" altLang="ko-KR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·</a:t>
            </a:r>
            <a:r>
              <a:rPr lang="ko-KR" altLang="en-US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박사통합과정</a:t>
            </a:r>
            <a:r>
              <a:rPr lang="en-US" altLang="ko-KR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: 6</a:t>
            </a:r>
            <a:r>
              <a:rPr lang="ko-KR" altLang="en-US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기 이상</a:t>
            </a:r>
            <a:r>
              <a:rPr lang="en-US" altLang="ko-KR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, 57</a:t>
            </a:r>
            <a:r>
              <a:rPr lang="ko-KR" altLang="en-US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학점 이상 취득 </a:t>
            </a:r>
            <a:r>
              <a:rPr lang="ko-KR" altLang="en-US" dirty="0" err="1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가능자</a:t>
            </a:r>
            <a:endParaRPr lang="en-US" altLang="ko-KR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361950" indent="-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endParaRPr lang="en-US" altLang="ko-KR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>
              <a:spcBef>
                <a:spcPts val="600"/>
              </a:spcBef>
              <a:buFont typeface="Wingdings" panose="05000000000000000000" pitchFamily="2" charset="2"/>
              <a:buChar char="u"/>
              <a:tabLst>
                <a:tab pos="361950" algn="l"/>
              </a:tabLst>
            </a:pPr>
            <a:r>
              <a:rPr lang="en-US" altLang="ko-KR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 </a:t>
            </a:r>
            <a:r>
              <a:rPr lang="ko-KR" altLang="en-US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시험과목</a:t>
            </a:r>
            <a:r>
              <a:rPr lang="en-US" altLang="ko-KR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학과에서 지정</a:t>
            </a:r>
            <a:endParaRPr lang="en-US" altLang="ko-KR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361950" indent="-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ko-KR" altLang="en-US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석사과정</a:t>
            </a:r>
            <a:r>
              <a:rPr lang="en-US" altLang="ko-KR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: 3</a:t>
            </a:r>
            <a:r>
              <a:rPr lang="ko-KR" altLang="en-US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과목</a:t>
            </a:r>
            <a:endParaRPr lang="en-US" altLang="ko-KR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  <a:p>
            <a:pPr marL="361950" indent="-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ko-KR" altLang="en-US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박사</a:t>
            </a:r>
            <a:r>
              <a:rPr lang="en-US" altLang="ko-KR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/</a:t>
            </a:r>
            <a:r>
              <a:rPr lang="ko-KR" altLang="en-US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석</a:t>
            </a:r>
            <a:r>
              <a:rPr lang="en-US" altLang="ko-KR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·</a:t>
            </a:r>
            <a:r>
              <a:rPr lang="ko-KR" altLang="en-US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박사통합과정</a:t>
            </a:r>
            <a:r>
              <a:rPr lang="en-US" altLang="ko-KR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: 4</a:t>
            </a:r>
            <a:r>
              <a:rPr lang="ko-KR" altLang="en-US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과목</a:t>
            </a:r>
            <a:endParaRPr lang="en-US" altLang="ko-KR" dirty="0" smtClean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7" name="부제목 4"/>
          <p:cNvSpPr>
            <a:spLocks noGrp="1"/>
          </p:cNvSpPr>
          <p:nvPr>
            <p:ph type="subTitle" idx="1"/>
          </p:nvPr>
        </p:nvSpPr>
        <p:spPr>
          <a:xfrm>
            <a:off x="5537200" y="381000"/>
            <a:ext cx="3454400" cy="368300"/>
          </a:xfrm>
        </p:spPr>
        <p:txBody>
          <a:bodyPr>
            <a:normAutofit/>
          </a:bodyPr>
          <a:lstStyle/>
          <a:p>
            <a:r>
              <a:rPr lang="ko-KR" altLang="en-US" sz="18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종합시험</a:t>
            </a:r>
            <a:endParaRPr lang="ko-KR" altLang="en-US" sz="1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025952" y="0"/>
            <a:ext cx="2118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>
                <a:solidFill>
                  <a:schemeClr val="bg1"/>
                </a:solidFill>
              </a:rPr>
              <a:t>www.grad.hanyang.ac.kr</a:t>
            </a:r>
            <a:endParaRPr lang="ko-KR" alt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63226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1. </a:t>
            </a:r>
            <a:r>
              <a:rPr lang="ko-KR" altLang="en-US" dirty="0" smtClean="0"/>
              <a:t>주요 학사안내</a:t>
            </a:r>
            <a:endParaRPr lang="ko-KR" altLang="en-US" dirty="0"/>
          </a:p>
        </p:txBody>
      </p:sp>
      <p:sp>
        <p:nvSpPr>
          <p:cNvPr id="5" name="부제목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 smtClean="0"/>
              <a:t>종합시험</a:t>
            </a:r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932255" y="1520982"/>
            <a:ext cx="8059345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u"/>
            </a:pPr>
            <a:r>
              <a:rPr lang="ko-KR" altLang="en-US" dirty="0" smtClean="0"/>
              <a:t>합격기준</a:t>
            </a:r>
            <a:endParaRPr lang="en-US" altLang="ko-KR" dirty="0" smtClean="0"/>
          </a:p>
          <a:p>
            <a:pPr marL="361950" indent="-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ko-KR" altLang="en-US" dirty="0" smtClean="0"/>
              <a:t>각 과목 </a:t>
            </a:r>
            <a:r>
              <a:rPr lang="en-US" altLang="ko-KR" dirty="0" smtClean="0"/>
              <a:t>60</a:t>
            </a:r>
            <a:r>
              <a:rPr lang="ko-KR" altLang="en-US" dirty="0" smtClean="0"/>
              <a:t>점 이상</a:t>
            </a:r>
            <a:r>
              <a:rPr lang="en-US" altLang="ko-KR" dirty="0" smtClean="0"/>
              <a:t>(100</a:t>
            </a:r>
            <a:r>
              <a:rPr lang="ko-KR" altLang="en-US" dirty="0" smtClean="0"/>
              <a:t>점 기준</a:t>
            </a:r>
            <a:r>
              <a:rPr lang="en-US" altLang="ko-KR" dirty="0" smtClean="0"/>
              <a:t>)</a:t>
            </a:r>
            <a:r>
              <a:rPr lang="ko-KR" altLang="en-US" dirty="0" smtClean="0"/>
              <a:t>을 합격으로 인정</a:t>
            </a:r>
            <a:endParaRPr lang="en-US" altLang="ko-KR" dirty="0" smtClean="0"/>
          </a:p>
          <a:p>
            <a:pPr marL="361950" indent="-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ko-KR" altLang="en-US" dirty="0" smtClean="0"/>
              <a:t>부분합격</a:t>
            </a:r>
            <a:r>
              <a:rPr lang="en-US" altLang="ko-KR" dirty="0" smtClean="0"/>
              <a:t>: </a:t>
            </a:r>
            <a:r>
              <a:rPr lang="ko-KR" altLang="en-US" dirty="0" smtClean="0"/>
              <a:t>석사 </a:t>
            </a:r>
            <a:r>
              <a:rPr lang="en-US" altLang="ko-KR" dirty="0" smtClean="0"/>
              <a:t>2</a:t>
            </a:r>
            <a:r>
              <a:rPr lang="ko-KR" altLang="en-US" dirty="0" smtClean="0"/>
              <a:t>과목 합격</a:t>
            </a:r>
            <a:r>
              <a:rPr lang="en-US" altLang="ko-KR" dirty="0" smtClean="0"/>
              <a:t>, </a:t>
            </a:r>
            <a:r>
              <a:rPr lang="ko-KR" altLang="en-US" dirty="0" smtClean="0"/>
              <a:t>박사</a:t>
            </a:r>
            <a:r>
              <a:rPr lang="en-US" altLang="ko-KR" dirty="0" smtClean="0"/>
              <a:t>/</a:t>
            </a:r>
            <a:r>
              <a:rPr lang="ko-KR" altLang="en-US" dirty="0" smtClean="0"/>
              <a:t>석</a:t>
            </a:r>
            <a:r>
              <a:rPr lang="en-US" altLang="ko-KR" dirty="0" smtClean="0"/>
              <a:t>·</a:t>
            </a:r>
            <a:r>
              <a:rPr lang="ko-KR" altLang="en-US" dirty="0" smtClean="0"/>
              <a:t>박사통합 </a:t>
            </a:r>
            <a:r>
              <a:rPr lang="en-US" altLang="ko-KR" dirty="0" smtClean="0"/>
              <a:t>3</a:t>
            </a:r>
            <a:r>
              <a:rPr lang="ko-KR" altLang="en-US" dirty="0" smtClean="0"/>
              <a:t>과목 합격</a:t>
            </a:r>
            <a:endParaRPr lang="en-US" altLang="ko-KR" dirty="0" smtClean="0"/>
          </a:p>
          <a:p>
            <a:pPr marL="361950" indent="-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endParaRPr lang="en-US" altLang="ko-KR" dirty="0"/>
          </a:p>
          <a:p>
            <a:pPr>
              <a:spcBef>
                <a:spcPts val="600"/>
              </a:spcBef>
              <a:buFont typeface="Wingdings" panose="05000000000000000000" pitchFamily="2" charset="2"/>
              <a:buChar char="u"/>
              <a:tabLst>
                <a:tab pos="361950" algn="l"/>
              </a:tabLst>
            </a:pPr>
            <a:r>
              <a:rPr lang="en-US" altLang="ko-KR" dirty="0" smtClean="0"/>
              <a:t> </a:t>
            </a:r>
            <a:r>
              <a:rPr lang="ko-KR" altLang="en-US" dirty="0" smtClean="0"/>
              <a:t>불합격과목</a:t>
            </a:r>
            <a:endParaRPr lang="en-US" altLang="ko-KR" dirty="0" smtClean="0"/>
          </a:p>
          <a:p>
            <a:pPr marL="361950" indent="-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en-US" altLang="ko-KR" dirty="0" smtClean="0"/>
              <a:t>1</a:t>
            </a:r>
            <a:r>
              <a:rPr lang="ko-KR" altLang="en-US" dirty="0" smtClean="0"/>
              <a:t>과목 </a:t>
            </a:r>
            <a:r>
              <a:rPr lang="ko-KR" altLang="en-US" dirty="0" err="1" smtClean="0"/>
              <a:t>불합격시</a:t>
            </a:r>
            <a:r>
              <a:rPr lang="en-US" altLang="ko-KR" dirty="0" smtClean="0"/>
              <a:t>: </a:t>
            </a:r>
            <a:r>
              <a:rPr lang="ko-KR" altLang="en-US" dirty="0" smtClean="0"/>
              <a:t>다음 학기에 </a:t>
            </a:r>
            <a:r>
              <a:rPr lang="en-US" altLang="ko-KR" dirty="0" smtClean="0"/>
              <a:t>1</a:t>
            </a:r>
            <a:r>
              <a:rPr lang="ko-KR" altLang="en-US" dirty="0" smtClean="0"/>
              <a:t>과목만 </a:t>
            </a:r>
            <a:r>
              <a:rPr lang="ko-KR" altLang="en-US" dirty="0" err="1" smtClean="0"/>
              <a:t>재응시</a:t>
            </a:r>
            <a:r>
              <a:rPr lang="ko-KR" altLang="en-US" dirty="0" smtClean="0"/>
              <a:t> 가능</a:t>
            </a:r>
            <a:endParaRPr lang="en-US" altLang="ko-KR" dirty="0" smtClean="0"/>
          </a:p>
          <a:p>
            <a:pPr marL="361950" indent="-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en-US" altLang="ko-KR" dirty="0" smtClean="0"/>
              <a:t>2</a:t>
            </a:r>
            <a:r>
              <a:rPr lang="ko-KR" altLang="en-US" dirty="0" smtClean="0"/>
              <a:t>과목 이상 </a:t>
            </a:r>
            <a:r>
              <a:rPr lang="ko-KR" altLang="en-US" dirty="0" err="1" smtClean="0"/>
              <a:t>불합격시</a:t>
            </a:r>
            <a:r>
              <a:rPr lang="en-US" altLang="ko-KR" dirty="0" smtClean="0"/>
              <a:t>: </a:t>
            </a:r>
            <a:r>
              <a:rPr lang="ko-KR" altLang="en-US" dirty="0" smtClean="0"/>
              <a:t>다음 학기에 전과목 </a:t>
            </a:r>
            <a:r>
              <a:rPr lang="ko-KR" altLang="en-US" dirty="0" err="1" smtClean="0"/>
              <a:t>재응시</a:t>
            </a:r>
            <a:endParaRPr lang="en-US" altLang="ko-KR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7025952" y="0"/>
            <a:ext cx="2118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>
                <a:solidFill>
                  <a:schemeClr val="bg1"/>
                </a:solidFill>
              </a:rPr>
              <a:t>www.grad.hanyang.ac.kr</a:t>
            </a:r>
            <a:endParaRPr lang="ko-KR" alt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124207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1. </a:t>
            </a:r>
            <a:r>
              <a:rPr lang="ko-KR" altLang="en-US" dirty="0" smtClean="0"/>
              <a:t>주요 학사안내</a:t>
            </a:r>
            <a:endParaRPr lang="ko-KR" altLang="en-US" dirty="0"/>
          </a:p>
        </p:txBody>
      </p:sp>
      <p:sp>
        <p:nvSpPr>
          <p:cNvPr id="5" name="부제목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 smtClean="0"/>
              <a:t>학위청구논문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연구계획서 입력 및 발표</a:t>
            </a:r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932255" y="1520982"/>
            <a:ext cx="8059345" cy="28469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u"/>
            </a:pPr>
            <a:r>
              <a:rPr lang="ko-KR" altLang="en-US" dirty="0" smtClean="0"/>
              <a:t>연구계획서 입력</a:t>
            </a:r>
            <a:endParaRPr lang="en-US" altLang="ko-KR" dirty="0" smtClean="0"/>
          </a:p>
          <a:p>
            <a:pPr marL="361950" indent="-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ko-KR" altLang="en-US" dirty="0" smtClean="0"/>
              <a:t>시기</a:t>
            </a:r>
            <a:r>
              <a:rPr lang="en-US" altLang="ko-KR" dirty="0" smtClean="0"/>
              <a:t>: </a:t>
            </a:r>
            <a:r>
              <a:rPr lang="en-US" altLang="ko-KR" dirty="0" smtClean="0">
                <a:solidFill>
                  <a:srgbClr val="FF0000"/>
                </a:solidFill>
              </a:rPr>
              <a:t>3</a:t>
            </a:r>
            <a:r>
              <a:rPr lang="ko-KR" altLang="en-US" dirty="0" smtClean="0">
                <a:solidFill>
                  <a:srgbClr val="FF0000"/>
                </a:solidFill>
              </a:rPr>
              <a:t>월 초</a:t>
            </a:r>
            <a:r>
              <a:rPr lang="en-US" altLang="ko-KR" dirty="0" smtClean="0">
                <a:solidFill>
                  <a:srgbClr val="FF0000"/>
                </a:solidFill>
              </a:rPr>
              <a:t>~5</a:t>
            </a:r>
            <a:r>
              <a:rPr lang="ko-KR" altLang="en-US" dirty="0" smtClean="0">
                <a:solidFill>
                  <a:srgbClr val="FF0000"/>
                </a:solidFill>
              </a:rPr>
              <a:t>월 초</a:t>
            </a:r>
            <a:r>
              <a:rPr lang="en-US" altLang="ko-KR" dirty="0" smtClean="0">
                <a:solidFill>
                  <a:srgbClr val="FF0000"/>
                </a:solidFill>
              </a:rPr>
              <a:t>, 9</a:t>
            </a:r>
            <a:r>
              <a:rPr lang="ko-KR" altLang="en-US" dirty="0" smtClean="0">
                <a:solidFill>
                  <a:srgbClr val="FF0000"/>
                </a:solidFill>
              </a:rPr>
              <a:t>월 초</a:t>
            </a:r>
            <a:r>
              <a:rPr lang="en-US" altLang="ko-KR" dirty="0" smtClean="0">
                <a:solidFill>
                  <a:srgbClr val="FF0000"/>
                </a:solidFill>
              </a:rPr>
              <a:t>~11</a:t>
            </a:r>
            <a:r>
              <a:rPr lang="ko-KR" altLang="en-US" dirty="0" smtClean="0">
                <a:solidFill>
                  <a:srgbClr val="FF0000"/>
                </a:solidFill>
              </a:rPr>
              <a:t>월 중순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pPr marL="361950" indent="-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ko-KR" altLang="en-US" dirty="0" smtClean="0"/>
              <a:t>대상</a:t>
            </a:r>
            <a:r>
              <a:rPr lang="en-US" altLang="ko-KR" dirty="0" smtClean="0"/>
              <a:t>: </a:t>
            </a:r>
            <a:r>
              <a:rPr lang="ko-KR" altLang="en-US" dirty="0" smtClean="0"/>
              <a:t>석사</a:t>
            </a:r>
            <a:r>
              <a:rPr lang="en-US" altLang="ko-KR" dirty="0" smtClean="0"/>
              <a:t>, </a:t>
            </a:r>
            <a:r>
              <a:rPr lang="ko-KR" altLang="en-US" dirty="0" smtClean="0"/>
              <a:t>박사과정 </a:t>
            </a:r>
            <a:r>
              <a:rPr lang="en-US" altLang="ko-KR" dirty="0" smtClean="0"/>
              <a:t>3</a:t>
            </a:r>
            <a:r>
              <a:rPr lang="ko-KR" altLang="en-US" dirty="0" smtClean="0"/>
              <a:t>기 이상 </a:t>
            </a:r>
            <a:r>
              <a:rPr lang="en-US" altLang="ko-KR" dirty="0" smtClean="0"/>
              <a:t>/ </a:t>
            </a:r>
            <a:r>
              <a:rPr lang="ko-KR" altLang="en-US" dirty="0" smtClean="0"/>
              <a:t>석</a:t>
            </a:r>
            <a:r>
              <a:rPr lang="en-US" altLang="ko-KR" dirty="0" smtClean="0"/>
              <a:t>·</a:t>
            </a:r>
            <a:r>
              <a:rPr lang="ko-KR" altLang="en-US" dirty="0" smtClean="0"/>
              <a:t>박사통합과정 </a:t>
            </a:r>
            <a:r>
              <a:rPr lang="en-US" altLang="ko-KR" dirty="0" smtClean="0"/>
              <a:t>5</a:t>
            </a:r>
            <a:r>
              <a:rPr lang="ko-KR" altLang="en-US" dirty="0" smtClean="0"/>
              <a:t>기 이상</a:t>
            </a:r>
            <a:endParaRPr lang="en-US" altLang="ko-KR" dirty="0" smtClean="0"/>
          </a:p>
          <a:p>
            <a:pPr marL="361950" indent="-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endParaRPr lang="en-US" altLang="ko-KR" dirty="0"/>
          </a:p>
          <a:p>
            <a:pPr>
              <a:spcBef>
                <a:spcPts val="600"/>
              </a:spcBef>
              <a:buFont typeface="Wingdings" panose="05000000000000000000" pitchFamily="2" charset="2"/>
              <a:buChar char="u"/>
              <a:tabLst>
                <a:tab pos="361950" algn="l"/>
              </a:tabLst>
            </a:pPr>
            <a:r>
              <a:rPr lang="en-US" altLang="ko-KR" dirty="0" smtClean="0"/>
              <a:t> </a:t>
            </a:r>
            <a:r>
              <a:rPr lang="ko-KR" altLang="en-US" dirty="0" smtClean="0"/>
              <a:t>논문지도교수 변경</a:t>
            </a:r>
            <a:endParaRPr lang="en-US" altLang="ko-KR" dirty="0" smtClean="0"/>
          </a:p>
          <a:p>
            <a:pPr marL="361950" indent="-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en-US" altLang="ko-KR" dirty="0" smtClean="0"/>
              <a:t>3</a:t>
            </a:r>
            <a:r>
              <a:rPr lang="ko-KR" altLang="en-US" dirty="0" smtClean="0"/>
              <a:t>월 초</a:t>
            </a:r>
            <a:r>
              <a:rPr lang="en-US" altLang="ko-KR" dirty="0" smtClean="0"/>
              <a:t>, 9</a:t>
            </a:r>
            <a:r>
              <a:rPr lang="ko-KR" altLang="en-US" dirty="0" smtClean="0"/>
              <a:t>월 초 학사일정상 해당기간에만 변경 가능</a:t>
            </a:r>
            <a:endParaRPr lang="en-US" altLang="ko-KR" dirty="0" smtClean="0"/>
          </a:p>
          <a:p>
            <a:pPr marL="271463">
              <a:spcBef>
                <a:spcPts val="600"/>
              </a:spcBef>
              <a:tabLst>
                <a:tab pos="361950" algn="l"/>
              </a:tabLst>
            </a:pPr>
            <a:r>
              <a:rPr lang="en-US" altLang="ko-KR" dirty="0">
                <a:latin typeface="굴림" panose="020B0600000101010101" pitchFamily="50" charset="-127"/>
                <a:ea typeface="굴림" panose="020B0600000101010101" pitchFamily="50" charset="-127"/>
              </a:rPr>
              <a:t>※ </a:t>
            </a:r>
            <a:r>
              <a:rPr lang="ko-KR" altLang="en-US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지도교수 변경 후 연구계획서 입력 요망</a:t>
            </a:r>
            <a:endParaRPr lang="en-US" altLang="ko-KR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71463">
              <a:spcBef>
                <a:spcPts val="600"/>
              </a:spcBef>
              <a:tabLst>
                <a:tab pos="361950" algn="l"/>
              </a:tabLst>
            </a:pPr>
            <a:endParaRPr lang="en-US" altLang="ko-KR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025952" y="0"/>
            <a:ext cx="2118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>
                <a:solidFill>
                  <a:schemeClr val="bg1"/>
                </a:solidFill>
              </a:rPr>
              <a:t>www.grad.hanyang.ac.kr</a:t>
            </a:r>
            <a:endParaRPr lang="ko-KR" alt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847303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1. </a:t>
            </a:r>
            <a:r>
              <a:rPr lang="ko-KR" altLang="en-US" dirty="0" smtClean="0"/>
              <a:t>주요 학사안내</a:t>
            </a:r>
            <a:endParaRPr lang="ko-KR" altLang="en-US" dirty="0"/>
          </a:p>
        </p:txBody>
      </p:sp>
      <p:sp>
        <p:nvSpPr>
          <p:cNvPr id="5" name="부제목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 smtClean="0"/>
              <a:t>학위청구논문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신청 및 심사</a:t>
            </a:r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932255" y="1520982"/>
            <a:ext cx="8059345" cy="4262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u"/>
            </a:pPr>
            <a:r>
              <a:rPr lang="ko-KR" altLang="en-US" dirty="0" smtClean="0"/>
              <a:t>신청</a:t>
            </a:r>
            <a:endParaRPr lang="en-US" altLang="ko-KR" dirty="0" smtClean="0"/>
          </a:p>
          <a:p>
            <a:pPr marL="361950" indent="-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ko-KR" altLang="en-US" dirty="0" smtClean="0"/>
              <a:t>시기</a:t>
            </a:r>
            <a:r>
              <a:rPr lang="en-US" altLang="ko-KR" dirty="0" smtClean="0"/>
              <a:t>: </a:t>
            </a:r>
            <a:r>
              <a:rPr lang="en-US" altLang="ko-KR" dirty="0">
                <a:solidFill>
                  <a:srgbClr val="FF0000"/>
                </a:solidFill>
              </a:rPr>
              <a:t>3</a:t>
            </a:r>
            <a:r>
              <a:rPr lang="ko-KR" altLang="en-US" dirty="0">
                <a:solidFill>
                  <a:srgbClr val="FF0000"/>
                </a:solidFill>
              </a:rPr>
              <a:t>월 초</a:t>
            </a:r>
            <a:r>
              <a:rPr lang="en-US" altLang="ko-KR" dirty="0">
                <a:solidFill>
                  <a:srgbClr val="FF0000"/>
                </a:solidFill>
              </a:rPr>
              <a:t>~5</a:t>
            </a:r>
            <a:r>
              <a:rPr lang="ko-KR" altLang="en-US" dirty="0">
                <a:solidFill>
                  <a:srgbClr val="FF0000"/>
                </a:solidFill>
              </a:rPr>
              <a:t>월 초</a:t>
            </a:r>
            <a:r>
              <a:rPr lang="en-US" altLang="ko-KR" dirty="0">
                <a:solidFill>
                  <a:srgbClr val="FF0000"/>
                </a:solidFill>
              </a:rPr>
              <a:t>, 9</a:t>
            </a:r>
            <a:r>
              <a:rPr lang="ko-KR" altLang="en-US" dirty="0">
                <a:solidFill>
                  <a:srgbClr val="FF0000"/>
                </a:solidFill>
              </a:rPr>
              <a:t>월 초</a:t>
            </a:r>
            <a:r>
              <a:rPr lang="en-US" altLang="ko-KR" dirty="0">
                <a:solidFill>
                  <a:srgbClr val="FF0000"/>
                </a:solidFill>
              </a:rPr>
              <a:t>~11</a:t>
            </a:r>
            <a:r>
              <a:rPr lang="ko-KR" altLang="en-US" dirty="0">
                <a:solidFill>
                  <a:srgbClr val="FF0000"/>
                </a:solidFill>
              </a:rPr>
              <a:t>월 중순</a:t>
            </a:r>
            <a:endParaRPr lang="en-US" altLang="ko-KR" dirty="0">
              <a:solidFill>
                <a:srgbClr val="FF0000"/>
              </a:solidFill>
            </a:endParaRPr>
          </a:p>
          <a:p>
            <a:pPr marL="361950" indent="-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ko-KR" altLang="en-US" dirty="0" smtClean="0"/>
              <a:t>대상</a:t>
            </a:r>
            <a:endParaRPr lang="en-US" altLang="ko-KR" dirty="0" smtClean="0"/>
          </a:p>
          <a:p>
            <a:pPr marL="180975">
              <a:spcBef>
                <a:spcPts val="600"/>
              </a:spcBef>
              <a:tabLst>
                <a:tab pos="361950" algn="l"/>
              </a:tabLst>
            </a:pPr>
            <a:r>
              <a:rPr lang="en-US" altLang="ko-KR" dirty="0"/>
              <a:t> </a:t>
            </a:r>
            <a:r>
              <a:rPr lang="en-US" altLang="ko-KR" dirty="0" smtClean="0"/>
              <a:t> - </a:t>
            </a:r>
            <a:r>
              <a:rPr lang="ko-KR" altLang="en-US" dirty="0" smtClean="0"/>
              <a:t>졸업이수요건 완료자</a:t>
            </a:r>
            <a:endParaRPr lang="en-US" altLang="ko-KR" dirty="0" smtClean="0"/>
          </a:p>
          <a:p>
            <a:pPr marL="180975">
              <a:spcBef>
                <a:spcPts val="600"/>
              </a:spcBef>
              <a:tabLst>
                <a:tab pos="361950" algn="l"/>
              </a:tabLst>
            </a:pPr>
            <a:r>
              <a:rPr lang="en-US" altLang="ko-KR" dirty="0"/>
              <a:t> </a:t>
            </a:r>
            <a:r>
              <a:rPr lang="en-US" altLang="ko-KR" dirty="0" smtClean="0"/>
              <a:t> - </a:t>
            </a:r>
            <a:r>
              <a:rPr lang="ko-KR" altLang="en-US" dirty="0" smtClean="0"/>
              <a:t>외국어시험 합격자</a:t>
            </a:r>
            <a:endParaRPr lang="en-US" altLang="ko-KR" dirty="0" smtClean="0"/>
          </a:p>
          <a:p>
            <a:pPr marL="180975">
              <a:spcBef>
                <a:spcPts val="600"/>
              </a:spcBef>
              <a:tabLst>
                <a:tab pos="361950" algn="l"/>
              </a:tabLst>
            </a:pPr>
            <a:r>
              <a:rPr lang="en-US" altLang="ko-KR" dirty="0"/>
              <a:t> </a:t>
            </a:r>
            <a:r>
              <a:rPr lang="en-US" altLang="ko-KR" dirty="0" smtClean="0"/>
              <a:t> - </a:t>
            </a:r>
            <a:r>
              <a:rPr lang="ko-KR" altLang="en-US" dirty="0" smtClean="0"/>
              <a:t>단과대학 및 학과내규 </a:t>
            </a:r>
            <a:r>
              <a:rPr lang="ko-KR" altLang="en-US" dirty="0" err="1" smtClean="0"/>
              <a:t>충족자</a:t>
            </a:r>
            <a:endParaRPr lang="en-US" altLang="ko-KR" dirty="0" smtClean="0"/>
          </a:p>
          <a:p>
            <a:pPr marL="180975">
              <a:spcBef>
                <a:spcPts val="600"/>
              </a:spcBef>
              <a:tabLst>
                <a:tab pos="361950" algn="l"/>
              </a:tabLst>
            </a:pPr>
            <a:r>
              <a:rPr lang="en-US" altLang="ko-KR" dirty="0"/>
              <a:t> </a:t>
            </a:r>
            <a:r>
              <a:rPr lang="en-US" altLang="ko-KR" dirty="0" smtClean="0"/>
              <a:t> - </a:t>
            </a:r>
            <a:r>
              <a:rPr lang="ko-KR" altLang="en-US" dirty="0" smtClean="0"/>
              <a:t>석사</a:t>
            </a:r>
            <a:r>
              <a:rPr lang="en-US" altLang="ko-KR" dirty="0" smtClean="0"/>
              <a:t>/</a:t>
            </a:r>
            <a:r>
              <a:rPr lang="ko-KR" altLang="en-US" dirty="0" smtClean="0"/>
              <a:t>박사과정</a:t>
            </a:r>
            <a:r>
              <a:rPr lang="en-US" altLang="ko-KR" dirty="0" smtClean="0"/>
              <a:t>: 4</a:t>
            </a:r>
            <a:r>
              <a:rPr lang="ko-KR" altLang="en-US" dirty="0" smtClean="0"/>
              <a:t>기 이상</a:t>
            </a:r>
            <a:endParaRPr lang="en-US" altLang="ko-KR" dirty="0"/>
          </a:p>
          <a:p>
            <a:pPr marL="180975">
              <a:spcBef>
                <a:spcPts val="600"/>
              </a:spcBef>
              <a:tabLst>
                <a:tab pos="361950" algn="l"/>
              </a:tabLst>
            </a:pPr>
            <a:r>
              <a:rPr lang="en-US" altLang="ko-KR" dirty="0" smtClean="0"/>
              <a:t>  - </a:t>
            </a:r>
            <a:r>
              <a:rPr lang="ko-KR" altLang="en-US" dirty="0" smtClean="0"/>
              <a:t>석</a:t>
            </a:r>
            <a:r>
              <a:rPr lang="en-US" altLang="ko-KR" dirty="0" smtClean="0"/>
              <a:t>·</a:t>
            </a:r>
            <a:r>
              <a:rPr lang="ko-KR" altLang="en-US" dirty="0" smtClean="0"/>
              <a:t>박사통합과정</a:t>
            </a:r>
            <a:r>
              <a:rPr lang="en-US" altLang="ko-KR" dirty="0" smtClean="0"/>
              <a:t>: 6</a:t>
            </a:r>
            <a:r>
              <a:rPr lang="ko-KR" altLang="en-US" dirty="0" smtClean="0"/>
              <a:t>기 이상</a:t>
            </a:r>
            <a:endParaRPr lang="en-US" altLang="ko-KR" dirty="0" smtClean="0"/>
          </a:p>
          <a:p>
            <a:pPr marL="361950" indent="-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endParaRPr lang="en-US" altLang="ko-KR" dirty="0"/>
          </a:p>
          <a:p>
            <a:pPr>
              <a:spcBef>
                <a:spcPts val="600"/>
              </a:spcBef>
              <a:buFont typeface="Wingdings" panose="05000000000000000000" pitchFamily="2" charset="2"/>
              <a:buChar char="u"/>
              <a:tabLst>
                <a:tab pos="361950" algn="l"/>
              </a:tabLst>
            </a:pPr>
            <a:r>
              <a:rPr lang="en-US" altLang="ko-KR" dirty="0" smtClean="0"/>
              <a:t> </a:t>
            </a:r>
            <a:r>
              <a:rPr lang="ko-KR" altLang="en-US" dirty="0" smtClean="0"/>
              <a:t>심사</a:t>
            </a:r>
            <a:endParaRPr lang="en-US" altLang="ko-KR" dirty="0" smtClean="0"/>
          </a:p>
          <a:p>
            <a:pPr marL="361950" indent="-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ko-KR" altLang="en-US" dirty="0" smtClean="0"/>
              <a:t>횟수</a:t>
            </a:r>
            <a:r>
              <a:rPr lang="en-US" altLang="ko-KR" dirty="0" smtClean="0"/>
              <a:t>: 3</a:t>
            </a:r>
            <a:r>
              <a:rPr lang="ko-KR" altLang="en-US" dirty="0" smtClean="0"/>
              <a:t>회 이상</a:t>
            </a:r>
            <a:endParaRPr lang="en-US" altLang="ko-KR" dirty="0" smtClean="0"/>
          </a:p>
          <a:p>
            <a:pPr marL="361950" indent="-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ko-KR" altLang="en-US" dirty="0" smtClean="0"/>
              <a:t>기간</a:t>
            </a:r>
            <a:r>
              <a:rPr lang="en-US" altLang="ko-KR" dirty="0" smtClean="0"/>
              <a:t>: </a:t>
            </a:r>
            <a:r>
              <a:rPr lang="en-US" altLang="ko-KR" dirty="0">
                <a:solidFill>
                  <a:srgbClr val="FF0000"/>
                </a:solidFill>
              </a:rPr>
              <a:t>3</a:t>
            </a:r>
            <a:r>
              <a:rPr lang="ko-KR" altLang="en-US" dirty="0" smtClean="0">
                <a:solidFill>
                  <a:srgbClr val="FF0000"/>
                </a:solidFill>
              </a:rPr>
              <a:t>월 초 </a:t>
            </a:r>
            <a:r>
              <a:rPr lang="en-US" altLang="ko-KR" dirty="0" smtClean="0">
                <a:solidFill>
                  <a:srgbClr val="FF0000"/>
                </a:solidFill>
              </a:rPr>
              <a:t>~ 6</a:t>
            </a:r>
            <a:r>
              <a:rPr lang="ko-KR" altLang="en-US" dirty="0" smtClean="0">
                <a:solidFill>
                  <a:srgbClr val="FF0000"/>
                </a:solidFill>
              </a:rPr>
              <a:t>월 중순 </a:t>
            </a:r>
            <a:r>
              <a:rPr lang="en-US" altLang="ko-KR" dirty="0" smtClean="0">
                <a:solidFill>
                  <a:srgbClr val="FF0000"/>
                </a:solidFill>
              </a:rPr>
              <a:t>/ </a:t>
            </a:r>
            <a:r>
              <a:rPr lang="en-US" altLang="ko-KR" dirty="0">
                <a:solidFill>
                  <a:srgbClr val="FF0000"/>
                </a:solidFill>
              </a:rPr>
              <a:t>9</a:t>
            </a:r>
            <a:r>
              <a:rPr lang="ko-KR" altLang="en-US" dirty="0" smtClean="0">
                <a:solidFill>
                  <a:srgbClr val="FF0000"/>
                </a:solidFill>
              </a:rPr>
              <a:t>월 초 </a:t>
            </a:r>
            <a:r>
              <a:rPr lang="en-US" altLang="ko-KR" dirty="0" smtClean="0">
                <a:solidFill>
                  <a:srgbClr val="FF0000"/>
                </a:solidFill>
              </a:rPr>
              <a:t>~ 12</a:t>
            </a:r>
            <a:r>
              <a:rPr lang="ko-KR" altLang="en-US" dirty="0" smtClean="0">
                <a:solidFill>
                  <a:srgbClr val="FF0000"/>
                </a:solidFill>
              </a:rPr>
              <a:t>월 중순</a:t>
            </a:r>
            <a:endParaRPr lang="en-US" altLang="ko-KR" dirty="0" smtClean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025952" y="0"/>
            <a:ext cx="2118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>
                <a:solidFill>
                  <a:schemeClr val="bg1"/>
                </a:solidFill>
              </a:rPr>
              <a:t>www.grad.hanyang.ac.kr</a:t>
            </a:r>
            <a:endParaRPr lang="ko-KR" alt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017203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1. </a:t>
            </a:r>
            <a:r>
              <a:rPr lang="ko-KR" altLang="en-US" dirty="0" smtClean="0"/>
              <a:t>주요 학사안내</a:t>
            </a:r>
            <a:endParaRPr lang="ko-KR" altLang="en-US" dirty="0"/>
          </a:p>
        </p:txBody>
      </p:sp>
      <p:sp>
        <p:nvSpPr>
          <p:cNvPr id="5" name="부제목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 smtClean="0"/>
              <a:t>학위청구논문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제출 및 학위수여</a:t>
            </a:r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932255" y="1520982"/>
            <a:ext cx="8059345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u"/>
            </a:pPr>
            <a:r>
              <a:rPr lang="ko-KR" altLang="en-US" dirty="0" smtClean="0"/>
              <a:t>결과보고서 제출</a:t>
            </a:r>
            <a:endParaRPr lang="en-US" altLang="ko-KR" dirty="0" smtClean="0"/>
          </a:p>
          <a:p>
            <a:pPr marL="361950" indent="-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ko-KR" altLang="en-US" dirty="0" smtClean="0"/>
              <a:t>시기</a:t>
            </a:r>
            <a:r>
              <a:rPr lang="en-US" altLang="ko-KR" dirty="0" smtClean="0"/>
              <a:t>: </a:t>
            </a:r>
            <a:r>
              <a:rPr lang="en-US" altLang="ko-KR" dirty="0" smtClean="0">
                <a:solidFill>
                  <a:srgbClr val="FF0000"/>
                </a:solidFill>
              </a:rPr>
              <a:t>6</a:t>
            </a:r>
            <a:r>
              <a:rPr lang="ko-KR" altLang="en-US" dirty="0" smtClean="0">
                <a:solidFill>
                  <a:srgbClr val="FF0000"/>
                </a:solidFill>
              </a:rPr>
              <a:t>월 중순</a:t>
            </a:r>
            <a:r>
              <a:rPr lang="en-US" altLang="ko-KR" dirty="0" smtClean="0">
                <a:solidFill>
                  <a:srgbClr val="FF0000"/>
                </a:solidFill>
              </a:rPr>
              <a:t>~</a:t>
            </a:r>
            <a:r>
              <a:rPr lang="ko-KR" altLang="en-US" dirty="0" smtClean="0">
                <a:solidFill>
                  <a:srgbClr val="FF0000"/>
                </a:solidFill>
              </a:rPr>
              <a:t>말</a:t>
            </a:r>
            <a:r>
              <a:rPr lang="en-US" altLang="ko-KR" dirty="0" smtClean="0">
                <a:solidFill>
                  <a:srgbClr val="FF0000"/>
                </a:solidFill>
              </a:rPr>
              <a:t> / 12</a:t>
            </a:r>
            <a:r>
              <a:rPr lang="ko-KR" altLang="en-US" dirty="0" smtClean="0">
                <a:solidFill>
                  <a:srgbClr val="FF0000"/>
                </a:solidFill>
              </a:rPr>
              <a:t>월 중순</a:t>
            </a:r>
            <a:r>
              <a:rPr lang="en-US" altLang="ko-KR" dirty="0" smtClean="0">
                <a:solidFill>
                  <a:srgbClr val="FF0000"/>
                </a:solidFill>
              </a:rPr>
              <a:t>~</a:t>
            </a:r>
            <a:r>
              <a:rPr lang="ko-KR" altLang="en-US" dirty="0" smtClean="0">
                <a:solidFill>
                  <a:srgbClr val="FF0000"/>
                </a:solidFill>
              </a:rPr>
              <a:t>말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pPr marL="361950" indent="-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ko-KR" altLang="en-US" dirty="0" smtClean="0"/>
              <a:t>장소</a:t>
            </a:r>
            <a:r>
              <a:rPr lang="en-US" altLang="ko-KR" dirty="0" smtClean="0"/>
              <a:t>: </a:t>
            </a:r>
            <a:r>
              <a:rPr lang="ko-KR" altLang="en-US" dirty="0" smtClean="0"/>
              <a:t>학과 사무실</a:t>
            </a:r>
            <a:endParaRPr lang="en-US" altLang="ko-KR" dirty="0" smtClean="0"/>
          </a:p>
          <a:p>
            <a:pPr marL="361950" indent="-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endParaRPr lang="en-US" altLang="ko-KR" dirty="0"/>
          </a:p>
          <a:p>
            <a:pPr>
              <a:spcBef>
                <a:spcPts val="600"/>
              </a:spcBef>
              <a:buFont typeface="Wingdings" panose="05000000000000000000" pitchFamily="2" charset="2"/>
              <a:buChar char="u"/>
              <a:tabLst>
                <a:tab pos="361950" algn="l"/>
              </a:tabLst>
            </a:pPr>
            <a:r>
              <a:rPr lang="en-US" altLang="ko-KR" dirty="0" smtClean="0"/>
              <a:t> </a:t>
            </a:r>
            <a:r>
              <a:rPr lang="ko-KR" altLang="en-US" dirty="0" smtClean="0"/>
              <a:t>디지털 및 </a:t>
            </a:r>
            <a:r>
              <a:rPr lang="ko-KR" altLang="en-US" dirty="0" err="1" smtClean="0"/>
              <a:t>인쇄본</a:t>
            </a:r>
            <a:r>
              <a:rPr lang="ko-KR" altLang="en-US" dirty="0" smtClean="0"/>
              <a:t> 제출</a:t>
            </a:r>
            <a:endParaRPr lang="en-US" altLang="ko-KR" dirty="0" smtClean="0"/>
          </a:p>
          <a:p>
            <a:pPr marL="361950" indent="-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ko-KR" altLang="en-US" dirty="0" smtClean="0"/>
              <a:t>시기</a:t>
            </a:r>
            <a:r>
              <a:rPr lang="en-US" altLang="ko-KR" dirty="0" smtClean="0"/>
              <a:t>: </a:t>
            </a:r>
            <a:r>
              <a:rPr lang="en-US" altLang="ko-KR" dirty="0" smtClean="0">
                <a:solidFill>
                  <a:srgbClr val="FF0000"/>
                </a:solidFill>
              </a:rPr>
              <a:t>7</a:t>
            </a:r>
            <a:r>
              <a:rPr lang="ko-KR" altLang="en-US" dirty="0" smtClean="0">
                <a:solidFill>
                  <a:srgbClr val="FF0000"/>
                </a:solidFill>
              </a:rPr>
              <a:t>월 초</a:t>
            </a:r>
            <a:r>
              <a:rPr lang="en-US" altLang="ko-KR" dirty="0" smtClean="0">
                <a:solidFill>
                  <a:srgbClr val="FF0000"/>
                </a:solidFill>
              </a:rPr>
              <a:t>, 1</a:t>
            </a:r>
            <a:r>
              <a:rPr lang="ko-KR" altLang="en-US" dirty="0" smtClean="0">
                <a:solidFill>
                  <a:srgbClr val="FF0000"/>
                </a:solidFill>
              </a:rPr>
              <a:t>월 초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pPr marL="361950" indent="-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ko-KR" altLang="en-US" dirty="0" smtClean="0"/>
              <a:t>장소</a:t>
            </a:r>
            <a:r>
              <a:rPr lang="en-US" altLang="ko-KR" dirty="0" smtClean="0"/>
              <a:t>: </a:t>
            </a:r>
            <a:r>
              <a:rPr lang="ko-KR" altLang="en-US" dirty="0" err="1" smtClean="0"/>
              <a:t>백남학술정보관</a:t>
            </a:r>
            <a:r>
              <a:rPr lang="en-US" altLang="ko-KR" dirty="0" smtClean="0"/>
              <a:t>(</a:t>
            </a:r>
            <a:r>
              <a:rPr lang="ko-KR" altLang="en-US" dirty="0" smtClean="0"/>
              <a:t>서울</a:t>
            </a:r>
            <a:r>
              <a:rPr lang="en-US" altLang="ko-KR" dirty="0" smtClean="0"/>
              <a:t>, ERICA)</a:t>
            </a:r>
          </a:p>
          <a:p>
            <a:pPr marL="361950" indent="-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endParaRPr lang="en-US" altLang="ko-KR" dirty="0">
              <a:solidFill>
                <a:srgbClr val="FF0000"/>
              </a:solidFill>
            </a:endParaRPr>
          </a:p>
          <a:p>
            <a:pPr>
              <a:spcBef>
                <a:spcPts val="600"/>
              </a:spcBef>
              <a:buFont typeface="Wingdings" panose="05000000000000000000" pitchFamily="2" charset="2"/>
              <a:buChar char="u"/>
              <a:tabLst>
                <a:tab pos="361950" algn="l"/>
              </a:tabLst>
            </a:pPr>
            <a:r>
              <a:rPr lang="en-US" altLang="ko-KR" dirty="0" smtClean="0"/>
              <a:t> </a:t>
            </a:r>
            <a:r>
              <a:rPr lang="ko-KR" altLang="en-US" dirty="0" smtClean="0"/>
              <a:t>학위수여</a:t>
            </a:r>
            <a:endParaRPr lang="en-US" altLang="ko-KR" dirty="0" smtClean="0"/>
          </a:p>
          <a:p>
            <a:pPr marL="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ko-KR" altLang="en-US" dirty="0" smtClean="0"/>
              <a:t> 시기</a:t>
            </a:r>
            <a:r>
              <a:rPr lang="en-US" altLang="ko-KR" dirty="0" smtClean="0"/>
              <a:t>: </a:t>
            </a:r>
            <a:r>
              <a:rPr lang="en-US" altLang="ko-KR" dirty="0" smtClean="0">
                <a:solidFill>
                  <a:srgbClr val="FF0000"/>
                </a:solidFill>
              </a:rPr>
              <a:t>2</a:t>
            </a:r>
            <a:r>
              <a:rPr lang="ko-KR" altLang="en-US" dirty="0" smtClean="0">
                <a:solidFill>
                  <a:srgbClr val="FF0000"/>
                </a:solidFill>
              </a:rPr>
              <a:t>월 중 </a:t>
            </a:r>
            <a:r>
              <a:rPr lang="en-US" altLang="ko-KR" dirty="0" smtClean="0">
                <a:solidFill>
                  <a:srgbClr val="FF0000"/>
                </a:solidFill>
              </a:rPr>
              <a:t>/ 8</a:t>
            </a:r>
            <a:r>
              <a:rPr lang="ko-KR" altLang="en-US" dirty="0" smtClean="0">
                <a:solidFill>
                  <a:srgbClr val="FF0000"/>
                </a:solidFill>
              </a:rPr>
              <a:t>월 중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pPr marL="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ko-KR" altLang="en-US" dirty="0" smtClean="0"/>
              <a:t> 장소</a:t>
            </a:r>
            <a:r>
              <a:rPr lang="en-US" altLang="ko-KR" dirty="0" smtClean="0"/>
              <a:t>: </a:t>
            </a:r>
            <a:r>
              <a:rPr lang="ko-KR" altLang="en-US" dirty="0" smtClean="0"/>
              <a:t>올림픽체육관</a:t>
            </a:r>
            <a:endParaRPr lang="en-US" altLang="ko-KR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7025952" y="0"/>
            <a:ext cx="2118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>
                <a:solidFill>
                  <a:schemeClr val="bg1"/>
                </a:solidFill>
              </a:rPr>
              <a:t>www.grad.hanyang.ac.kr</a:t>
            </a:r>
            <a:endParaRPr lang="ko-KR" alt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985851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1. </a:t>
            </a:r>
            <a:r>
              <a:rPr lang="ko-KR" altLang="en-US" dirty="0" smtClean="0"/>
              <a:t>주요 학사안내</a:t>
            </a:r>
            <a:endParaRPr lang="ko-KR" altLang="en-US" dirty="0"/>
          </a:p>
        </p:txBody>
      </p:sp>
      <p:sp>
        <p:nvSpPr>
          <p:cNvPr id="5" name="부제목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 smtClean="0"/>
              <a:t>장학제도</a:t>
            </a:r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019834" y="1203496"/>
            <a:ext cx="25619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solidFill>
                  <a:schemeClr val="tx2">
                    <a:lumMod val="75000"/>
                  </a:schemeClr>
                </a:solidFill>
              </a:rPr>
              <a:t>주요장학제도 안내 </a:t>
            </a:r>
            <a:r>
              <a:rPr lang="en-US" altLang="ko-KR" b="1" dirty="0" smtClean="0">
                <a:solidFill>
                  <a:schemeClr val="tx2">
                    <a:lumMod val="75000"/>
                  </a:schemeClr>
                </a:solidFill>
              </a:rPr>
              <a:t>1/3</a:t>
            </a:r>
            <a:endParaRPr lang="ko-KR" altLang="en-US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49018" y="1626506"/>
            <a:ext cx="185659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 smtClean="0">
                <a:solidFill>
                  <a:schemeClr val="tx2">
                    <a:lumMod val="75000"/>
                  </a:schemeClr>
                </a:solidFill>
              </a:rPr>
              <a:t>o </a:t>
            </a:r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</a:rPr>
              <a:t>본교출신학생 대상</a:t>
            </a:r>
            <a:endParaRPr lang="ko-KR" altLang="en-US" sz="1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5303077"/>
              </p:ext>
            </p:extLst>
          </p:nvPr>
        </p:nvGraphicFramePr>
        <p:xfrm>
          <a:off x="1146294" y="1982860"/>
          <a:ext cx="7559168" cy="4329035"/>
        </p:xfrm>
        <a:graphic>
          <a:graphicData uri="http://schemas.openxmlformats.org/drawingml/2006/table">
            <a:tbl>
              <a:tblPr/>
              <a:tblGrid>
                <a:gridCol w="11158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396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2271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9046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9046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86760">
                <a:tc>
                  <a:txBody>
                    <a:bodyPr/>
                    <a:lstStyle/>
                    <a:p>
                      <a:pPr marL="25400" marR="2540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장학명칭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25400" marR="2540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주요내용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25400" marR="254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지원금액 및 조건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25400" marR="2540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문의처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25400" marR="2540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비고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25302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석사과정</a:t>
                      </a:r>
                    </a:p>
                    <a:p>
                      <a:pPr marL="0" marR="0" indent="0" algn="ctr" fontAlgn="base" latinLnBrk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자대생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(HY-in)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장학금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아래조건을 </a:t>
                      </a:r>
                      <a:r>
                        <a:rPr lang="ko-KR" altLang="en-US" sz="900" b="1" u="sng" kern="0" spc="-5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모두 충족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하는 자에 대해서 선발 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신청절차 없음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입학합격증에 표시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  <a:p>
                      <a:pPr marL="0" marR="0" indent="0" algn="ctr" fontAlgn="base" latinLnBrk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•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일반대학원 석사학위과정 특별전형 및 특별전형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신입학자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※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다만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900" b="1" u="sng" kern="0" spc="-50" dirty="0" err="1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나노반도체공학과</a:t>
                      </a:r>
                      <a:r>
                        <a:rPr lang="ko-KR" altLang="en-US" sz="900" b="1" u="sng" kern="0" spc="-5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합격자는 제외함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•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입학지원 당시 본교 학부 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서울캠퍼스 및 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ERICA)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졸업예정자 또는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졸업일로부터 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년이 초과하지 않은 자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•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입학지원 당시 학부 평균평점 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3.75/4.5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이상인자 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• 1-4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(4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회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지원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•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등록금의 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70%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지원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•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입학 후 </a:t>
                      </a:r>
                      <a:r>
                        <a:rPr lang="ko-KR" altLang="en-US" sz="900" kern="0" spc="-5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매학기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3.75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이상 유지필요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25400" marR="254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10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대학원팀</a:t>
                      </a:r>
                      <a:endParaRPr lang="ko-KR" altLang="en-US" sz="81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  <a:p>
                      <a:pPr marL="25400" marR="254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1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02)2220-0227</a:t>
                      </a:r>
                    </a:p>
                    <a:p>
                      <a:pPr marL="25400" marR="254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3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4351" marR="14351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marL="25400" marR="254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1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37119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학석사 연계 </a:t>
                      </a:r>
                    </a:p>
                    <a:p>
                      <a:pPr marL="0" marR="0" indent="0" algn="ctr" fontAlgn="base" latinLnBrk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과정 장학금 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•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본교 학부 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서울캠퍼스 및 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ERICA) </a:t>
                      </a:r>
                      <a:r>
                        <a:rPr lang="ko-KR" altLang="en-US" sz="900" kern="0" spc="-5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학석사연계과정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900" kern="0" spc="-5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선발자로서</a:t>
                      </a:r>
                      <a:endParaRPr lang="ko-KR" altLang="en-US" sz="900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일반대학원에 </a:t>
                      </a:r>
                      <a:r>
                        <a:rPr lang="ko-KR" altLang="en-US" sz="900" kern="0" spc="-5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신입학한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자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• 1-3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(3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회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지원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•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등록금의 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50%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지원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•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입학 후 </a:t>
                      </a:r>
                      <a:r>
                        <a:rPr lang="ko-KR" altLang="en-US" sz="900" kern="0" spc="-5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매학기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3.75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이상 유지필요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25400" marR="254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4351" marR="14351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25400" marR="254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810" kern="0" spc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18352">
                <a:tc>
                  <a:txBody>
                    <a:bodyPr/>
                    <a:lstStyle/>
                    <a:p>
                      <a:pPr marL="25400" marR="2540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70" kern="0" spc="0" dirty="0" err="1" smtClean="0">
                          <a:solidFill>
                            <a:srgbClr val="191919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우수석박사통합</a:t>
                      </a:r>
                      <a:r>
                        <a:rPr lang="ko-KR" altLang="en-US" sz="770" kern="0" spc="0" dirty="0" smtClean="0">
                          <a:solidFill>
                            <a:srgbClr val="191919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장학금</a:t>
                      </a:r>
                      <a:endParaRPr lang="en-US" altLang="ko-KR" sz="770" kern="0" spc="0" dirty="0" smtClean="0">
                        <a:solidFill>
                          <a:srgbClr val="191919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25400" marR="2540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770" kern="0" spc="0" dirty="0" smtClean="0">
                          <a:solidFill>
                            <a:srgbClr val="191919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770" kern="0" spc="0" dirty="0">
                          <a:solidFill>
                            <a:srgbClr val="191919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서울캠퍼스</a:t>
                      </a:r>
                      <a:r>
                        <a:rPr lang="en-US" altLang="ko-KR" sz="770" kern="0" spc="0" dirty="0">
                          <a:solidFill>
                            <a:srgbClr val="191919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4351" marR="14351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 latinLnBrk="1"/>
                      <a:r>
                        <a:rPr lang="ko-KR" altLang="en-US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아래조건을 </a:t>
                      </a:r>
                      <a:r>
                        <a:rPr lang="ko-KR" altLang="en-US" sz="900" b="1" u="sng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모두 충족</a:t>
                      </a:r>
                      <a:r>
                        <a:rPr lang="ko-KR" altLang="en-US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하는 자에 대해서 선발 </a:t>
                      </a:r>
                      <a:r>
                        <a:rPr lang="en-US" altLang="ko-KR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신청절차 없음</a:t>
                      </a:r>
                      <a:r>
                        <a:rPr lang="en-US" altLang="ko-KR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ko-KR" altLang="en-US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입학합격증에 표시</a:t>
                      </a:r>
                      <a:r>
                        <a:rPr lang="en-US" altLang="ko-KR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9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base" latinLnBrk="1"/>
                      <a:endParaRPr lang="en-US" altLang="ko-KR" sz="9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base" latinLnBrk="1"/>
                      <a:r>
                        <a:rPr lang="en-US" altLang="ko-KR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일반대학원 </a:t>
                      </a:r>
                      <a:r>
                        <a:rPr lang="ko-KR" altLang="en-US" sz="9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석박사통합과정</a:t>
                      </a:r>
                      <a:r>
                        <a:rPr lang="ko-KR" altLang="en-US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특별전형 및 특별전형</a:t>
                      </a:r>
                      <a:r>
                        <a:rPr lang="en-US" altLang="ko-KR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 </a:t>
                      </a:r>
                      <a:r>
                        <a:rPr lang="ko-KR" altLang="en-US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신입학자</a:t>
                      </a:r>
                    </a:p>
                    <a:p>
                      <a:pPr algn="ctr" fontAlgn="base" latinLnBrk="1"/>
                      <a:endParaRPr lang="en-US" altLang="ko-KR" sz="9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base" latinLnBrk="1"/>
                      <a:r>
                        <a:rPr lang="en-US" altLang="ko-KR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일반대학원 일반학과 합격자</a:t>
                      </a:r>
                      <a:endParaRPr lang="en-US" altLang="ko-KR" sz="9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base" latinLnBrk="1"/>
                      <a:r>
                        <a:rPr lang="ko-KR" altLang="en-US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(※ </a:t>
                      </a:r>
                      <a:r>
                        <a:rPr lang="ko-KR" altLang="en-US" sz="900" b="1" u="sng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다만</a:t>
                      </a:r>
                      <a:r>
                        <a:rPr lang="en-US" altLang="ko-KR" sz="900" b="1" u="sng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900" b="1" u="sng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정보디스플레이공학과 포함함</a:t>
                      </a:r>
                      <a:r>
                        <a:rPr lang="en-US" altLang="ko-KR" sz="900" b="1" u="sng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9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base" latinLnBrk="1"/>
                      <a:endParaRPr lang="en-US" altLang="ko-KR" sz="9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base" latinLnBrk="1"/>
                      <a:r>
                        <a:rPr lang="en-US" altLang="ko-KR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입학지원 당시 학부 평균평점 </a:t>
                      </a:r>
                      <a:r>
                        <a:rPr lang="en-US" altLang="ko-KR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3.5/4.5</a:t>
                      </a:r>
                      <a:r>
                        <a:rPr lang="ko-KR" altLang="en-US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이상인자 </a:t>
                      </a:r>
                      <a:endParaRPr lang="en-US" altLang="ko-KR" sz="9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base" latinLnBrk="1"/>
                      <a:r>
                        <a:rPr lang="en-US" altLang="ko-KR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※ </a:t>
                      </a:r>
                      <a:r>
                        <a:rPr lang="ko-KR" altLang="en-US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학부평균평점 구간에 따라 장학금 차등</a:t>
                      </a:r>
                    </a:p>
                    <a:p>
                      <a:pPr algn="ctr" fontAlgn="base" latinLnBrk="1"/>
                      <a:endParaRPr lang="en-US" altLang="ko-KR" sz="9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base" latinLnBrk="1"/>
                      <a:r>
                        <a:rPr lang="en-US" altLang="ko-KR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9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입학지원당시</a:t>
                      </a:r>
                      <a:r>
                        <a:rPr lang="ko-KR" altLang="en-US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본교 서울캠퍼스 학부 졸업예정자 또는 졸업자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kern="0" spc="0" dirty="0">
                        <a:solidFill>
                          <a:schemeClr val="tx1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4351" marR="14351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-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• </a:t>
                      </a:r>
                      <a:r>
                        <a:rPr lang="en-US" altLang="ko-KR" sz="900" kern="0" spc="-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1-6</a:t>
                      </a:r>
                      <a:r>
                        <a:rPr lang="ko-KR" altLang="en-US" sz="900" kern="0" spc="-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기</a:t>
                      </a:r>
                      <a:r>
                        <a:rPr lang="en-US" altLang="ko-KR" sz="900" kern="0" spc="-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(6</a:t>
                      </a:r>
                      <a:r>
                        <a:rPr lang="ko-KR" altLang="en-US" sz="900" kern="0" spc="-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회</a:t>
                      </a:r>
                      <a:r>
                        <a:rPr lang="en-US" altLang="ko-KR" sz="900" kern="0" spc="-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) </a:t>
                      </a:r>
                      <a:r>
                        <a:rPr lang="ko-KR" altLang="en-US" sz="900" kern="0" spc="-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지원</a:t>
                      </a:r>
                      <a:endParaRPr lang="en-US" altLang="ko-KR" sz="900" kern="0" spc="-5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fontAlgn="base" latinLnBrk="1"/>
                      <a:r>
                        <a:rPr lang="en-US" altLang="ko-KR" sz="800" kern="120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3.5</a:t>
                      </a:r>
                      <a:r>
                        <a:rPr lang="ko-KR" altLang="en-US" sz="800" kern="120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이상</a:t>
                      </a:r>
                      <a:r>
                        <a:rPr lang="en-US" altLang="ko-KR" sz="800" kern="120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~4..0</a:t>
                      </a:r>
                      <a:r>
                        <a:rPr lang="ko-KR" altLang="en-US" sz="800" kern="120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미만  </a:t>
                      </a:r>
                      <a:r>
                        <a:rPr lang="en-US" altLang="ko-KR" sz="800" kern="120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: </a:t>
                      </a:r>
                      <a:r>
                        <a:rPr lang="ko-KR" altLang="en-US" sz="800" kern="120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등록금의 </a:t>
                      </a:r>
                      <a:r>
                        <a:rPr lang="en-US" altLang="ko-KR" sz="800" kern="120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70%</a:t>
                      </a:r>
                    </a:p>
                    <a:p>
                      <a:pPr algn="ctr" fontAlgn="base" latinLnBrk="1"/>
                      <a:r>
                        <a:rPr lang="en-US" altLang="ko-KR" sz="800" kern="120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4.0</a:t>
                      </a:r>
                      <a:r>
                        <a:rPr lang="en-US" altLang="ko-KR" sz="800" kern="1200" baseline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lang="ko-KR" altLang="en-US" sz="800" kern="1200" baseline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이상 </a:t>
                      </a:r>
                      <a:r>
                        <a:rPr lang="en-US" altLang="ko-KR" sz="800" kern="1200" baseline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:</a:t>
                      </a:r>
                      <a:r>
                        <a:rPr lang="ko-KR" altLang="en-US" sz="800" kern="1200" baseline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등록금의 </a:t>
                      </a:r>
                      <a:r>
                        <a:rPr lang="en-US" altLang="ko-KR" sz="800" kern="1200" baseline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100%</a:t>
                      </a:r>
                      <a:endParaRPr lang="ko-KR" altLang="en-US" sz="800" kern="1200" dirty="0" smtClean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fontAlgn="base" latinLnBrk="1"/>
                      <a:r>
                        <a:rPr lang="en-US" altLang="ko-KR" sz="800" kern="120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(※ 4.5 </a:t>
                      </a:r>
                      <a:r>
                        <a:rPr lang="ko-KR" altLang="en-US" sz="800" kern="120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만점 기준임</a:t>
                      </a:r>
                      <a:r>
                        <a:rPr lang="en-US" altLang="ko-KR" sz="800" kern="120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)</a:t>
                      </a:r>
                      <a:endParaRPr lang="ko-KR" altLang="en-US" sz="800" kern="1200" dirty="0" smtClean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fontAlgn="base" latinLnBrk="1"/>
                      <a:endParaRPr lang="en-US" altLang="ko-KR" sz="800" kern="1200" dirty="0" smtClean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fontAlgn="base" latinLnBrk="1"/>
                      <a:r>
                        <a:rPr lang="en-US" altLang="ko-KR" sz="800" kern="120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• </a:t>
                      </a:r>
                      <a:r>
                        <a:rPr lang="ko-KR" altLang="en-US" sz="800" kern="120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학과 및 지도교수에 따라 </a:t>
                      </a:r>
                      <a:r>
                        <a:rPr lang="en-US" altLang="ko-KR" sz="800" kern="120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70% </a:t>
                      </a:r>
                      <a:r>
                        <a:rPr lang="ko-KR" altLang="en-US" sz="800" kern="120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지원</a:t>
                      </a:r>
                    </a:p>
                    <a:p>
                      <a:pPr fontAlgn="base" latinLnBrk="1"/>
                      <a:r>
                        <a:rPr lang="ko-KR" altLang="en-US" sz="800" kern="120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대상자에게도 </a:t>
                      </a:r>
                      <a:r>
                        <a:rPr lang="ko-KR" altLang="en-US" sz="800" b="1" u="sng" kern="120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일정기간 동안 </a:t>
                      </a:r>
                      <a:r>
                        <a:rPr lang="en-US" altLang="ko-KR" sz="800" b="1" u="sng" kern="120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100%</a:t>
                      </a:r>
                      <a:r>
                        <a:rPr lang="ko-KR" altLang="en-US" sz="800" b="1" u="sng" kern="120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를 지원</a:t>
                      </a:r>
                      <a:r>
                        <a:rPr lang="ko-KR" altLang="en-US" sz="800" kern="120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할 수 있음 </a:t>
                      </a:r>
                      <a:r>
                        <a:rPr lang="en-US" altLang="ko-KR" sz="800" kern="120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lang="ko-KR" altLang="en-US" sz="800" kern="120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학과에 문의</a:t>
                      </a:r>
                      <a:r>
                        <a:rPr lang="en-US" altLang="ko-KR" sz="800" kern="120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)</a:t>
                      </a:r>
                      <a:endParaRPr lang="ko-KR" altLang="en-US" sz="800" kern="1200" dirty="0" smtClean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ctr" fontAlgn="base" latinLnBrk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900" kern="0" spc="-5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0" marR="0" indent="0" algn="ctr" fontAlgn="base" latinLnBrk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• </a:t>
                      </a:r>
                      <a:r>
                        <a:rPr lang="ko-KR" altLang="en-US" sz="900" kern="0" spc="-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입학 후 </a:t>
                      </a:r>
                      <a:r>
                        <a:rPr lang="ko-KR" altLang="en-US" sz="900" kern="0" spc="-5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매학기</a:t>
                      </a:r>
                      <a:r>
                        <a:rPr lang="ko-KR" altLang="en-US" sz="900" kern="0" spc="-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en-US" altLang="ko-KR" sz="900" kern="0" spc="-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3.75</a:t>
                      </a:r>
                      <a:r>
                        <a:rPr lang="ko-KR" altLang="en-US" sz="900" kern="0" spc="-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이상 유지필요</a:t>
                      </a:r>
                      <a:endParaRPr lang="ko-KR" altLang="en-US" sz="900" kern="0" spc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fontAlgn="base" latinLnBrk="1"/>
                      <a:endParaRPr lang="ko-KR" altLang="en-US" sz="1000" kern="0" spc="0" dirty="0">
                        <a:solidFill>
                          <a:schemeClr val="tx1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4351" marR="14351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25400" marR="254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1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25400" marR="254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1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025952" y="0"/>
            <a:ext cx="2118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>
                <a:solidFill>
                  <a:schemeClr val="bg1"/>
                </a:solidFill>
              </a:rPr>
              <a:t>www.grad.hanyang.ac.kr</a:t>
            </a:r>
            <a:endParaRPr lang="ko-KR" alt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998288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1. </a:t>
            </a:r>
            <a:r>
              <a:rPr lang="ko-KR" altLang="en-US" dirty="0" smtClean="0"/>
              <a:t>주요 학사안내</a:t>
            </a:r>
            <a:endParaRPr lang="ko-KR" altLang="en-US" dirty="0"/>
          </a:p>
        </p:txBody>
      </p:sp>
      <p:sp>
        <p:nvSpPr>
          <p:cNvPr id="5" name="부제목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 smtClean="0"/>
              <a:t>장학제도</a:t>
            </a:r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019834" y="1203496"/>
            <a:ext cx="25619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solidFill>
                  <a:schemeClr val="tx2">
                    <a:lumMod val="75000"/>
                  </a:schemeClr>
                </a:solidFill>
              </a:rPr>
              <a:t>주요장학제도 안내 </a:t>
            </a:r>
            <a:r>
              <a:rPr lang="en-US" altLang="ko-KR" b="1" dirty="0" smtClean="0">
                <a:solidFill>
                  <a:schemeClr val="tx2">
                    <a:lumMod val="75000"/>
                  </a:schemeClr>
                </a:solidFill>
              </a:rPr>
              <a:t>2/3</a:t>
            </a:r>
            <a:endParaRPr lang="ko-KR" altLang="en-US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49018" y="1626506"/>
            <a:ext cx="149752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 smtClean="0">
                <a:solidFill>
                  <a:schemeClr val="tx2">
                    <a:lumMod val="75000"/>
                  </a:schemeClr>
                </a:solidFill>
              </a:rPr>
              <a:t>o </a:t>
            </a:r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</a:rPr>
              <a:t>전체학생 대상</a:t>
            </a:r>
            <a:endParaRPr lang="ko-KR" altLang="en-US" sz="1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49018" y="6505241"/>
            <a:ext cx="694132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solidFill>
                  <a:schemeClr val="tx2">
                    <a:lumMod val="75000"/>
                  </a:schemeClr>
                </a:solidFill>
              </a:rPr>
              <a:t>※ </a:t>
            </a:r>
            <a:r>
              <a:rPr lang="ko-KR" altLang="en-US" sz="1000" b="1" dirty="0" smtClean="0">
                <a:solidFill>
                  <a:schemeClr val="tx2">
                    <a:lumMod val="75000"/>
                  </a:schemeClr>
                </a:solidFill>
              </a:rPr>
              <a:t>그 외 장학제도는 단과대학 및 학과로 문의하시기 바랍니다</a:t>
            </a:r>
            <a:r>
              <a:rPr lang="en-US" altLang="ko-KR" sz="1000" b="1" dirty="0" smtClean="0">
                <a:solidFill>
                  <a:schemeClr val="tx2">
                    <a:lumMod val="75000"/>
                  </a:schemeClr>
                </a:solidFill>
              </a:rPr>
              <a:t>. (</a:t>
            </a:r>
            <a:r>
              <a:rPr lang="ko-KR" altLang="en-US" sz="1000" b="1" dirty="0" smtClean="0">
                <a:solidFill>
                  <a:schemeClr val="tx2">
                    <a:lumMod val="75000"/>
                  </a:schemeClr>
                </a:solidFill>
              </a:rPr>
              <a:t>외국인 유학생 대상 장학제도는 </a:t>
            </a:r>
            <a:r>
              <a:rPr lang="ko-KR" altLang="en-US" sz="1000" b="1" dirty="0" err="1" smtClean="0">
                <a:solidFill>
                  <a:schemeClr val="tx2">
                    <a:lumMod val="75000"/>
                  </a:schemeClr>
                </a:solidFill>
              </a:rPr>
              <a:t>국제처</a:t>
            </a:r>
            <a:r>
              <a:rPr lang="ko-KR" altLang="en-US" sz="1000" b="1" dirty="0" smtClean="0">
                <a:solidFill>
                  <a:schemeClr val="tx2">
                    <a:lumMod val="75000"/>
                  </a:schemeClr>
                </a:solidFill>
              </a:rPr>
              <a:t> 웹사이트 참조</a:t>
            </a:r>
            <a:r>
              <a:rPr lang="en-US" altLang="ko-KR" sz="1000" b="1" dirty="0" smtClean="0">
                <a:solidFill>
                  <a:schemeClr val="tx2">
                    <a:lumMod val="75000"/>
                  </a:schemeClr>
                </a:solidFill>
              </a:rPr>
              <a:t>)</a:t>
            </a:r>
            <a:endParaRPr lang="ko-KR" altLang="en-US" sz="1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025952" y="0"/>
            <a:ext cx="2118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>
                <a:solidFill>
                  <a:schemeClr val="bg1"/>
                </a:solidFill>
              </a:rPr>
              <a:t>www.grad.hanyang.ac.kr</a:t>
            </a:r>
            <a:endParaRPr lang="ko-KR" altLang="en-US" sz="1400" dirty="0">
              <a:solidFill>
                <a:schemeClr val="bg1"/>
              </a:solidFill>
            </a:endParaRPr>
          </a:p>
        </p:txBody>
      </p:sp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9334973"/>
              </p:ext>
            </p:extLst>
          </p:nvPr>
        </p:nvGraphicFramePr>
        <p:xfrm>
          <a:off x="1150938" y="1963787"/>
          <a:ext cx="7560000" cy="4020249"/>
        </p:xfrm>
        <a:graphic>
          <a:graphicData uri="http://schemas.openxmlformats.org/drawingml/2006/table">
            <a:tbl>
              <a:tblPr/>
              <a:tblGrid>
                <a:gridCol w="111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407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1013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7310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15900">
                <a:tc>
                  <a:txBody>
                    <a:bodyPr/>
                    <a:lstStyle/>
                    <a:p>
                      <a:pPr marL="25400" marR="2540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장학명칭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25400" marR="2540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세부내용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25400" marR="254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지원금액 및 조건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25400" marR="2540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문의처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25400" marR="2540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비고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66777">
                <a:tc>
                  <a:txBody>
                    <a:bodyPr/>
                    <a:lstStyle/>
                    <a:p>
                      <a:pPr marL="25400" marR="2540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70" kern="0" spc="0" dirty="0" err="1" smtClean="0">
                          <a:solidFill>
                            <a:srgbClr val="191919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우수석박사통합</a:t>
                      </a:r>
                      <a:r>
                        <a:rPr lang="ko-KR" altLang="en-US" sz="770" kern="0" spc="0" dirty="0" smtClean="0">
                          <a:solidFill>
                            <a:srgbClr val="191919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 장학금</a:t>
                      </a:r>
                      <a:endParaRPr lang="en-US" altLang="ko-KR" sz="770" kern="0" spc="0" dirty="0" smtClean="0">
                        <a:solidFill>
                          <a:srgbClr val="191919"/>
                        </a:solidFill>
                        <a:effectLst/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25400" marR="2540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770" kern="0" spc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en-US" altLang="ko-KR" sz="770" kern="0" spc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ERICA</a:t>
                      </a:r>
                      <a:r>
                        <a:rPr lang="ko-KR" altLang="en-US" sz="770" kern="0" spc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캠퍼스</a:t>
                      </a:r>
                      <a:r>
                        <a:rPr lang="en-US" altLang="ko-KR" sz="770" kern="0" spc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kern="0" spc="0" dirty="0">
                        <a:solidFill>
                          <a:schemeClr val="tx1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4351" marR="14351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 latinLnBrk="1"/>
                      <a:r>
                        <a:rPr lang="ko-KR" altLang="en-US" sz="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아래조건을 </a:t>
                      </a:r>
                      <a:r>
                        <a:rPr lang="ko-KR" altLang="en-US" sz="800" b="1" u="sng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모두 충족</a:t>
                      </a:r>
                      <a:r>
                        <a:rPr lang="ko-KR" altLang="en-US" sz="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하는 자에 대해서 선발 </a:t>
                      </a:r>
                      <a:r>
                        <a:rPr lang="en-US" altLang="ko-KR" sz="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신청절차 없음</a:t>
                      </a:r>
                      <a:r>
                        <a:rPr lang="en-US" altLang="ko-KR" sz="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ko-KR" altLang="en-US" sz="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입학합격증에 표시</a:t>
                      </a:r>
                      <a:r>
                        <a:rPr lang="en-US" altLang="ko-KR" sz="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8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base" latinLnBrk="1"/>
                      <a:r>
                        <a:rPr lang="en-US" altLang="ko-KR" sz="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일반대학원 </a:t>
                      </a:r>
                      <a:r>
                        <a:rPr lang="ko-KR" altLang="en-US" sz="8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석박사통합과정</a:t>
                      </a:r>
                      <a:r>
                        <a:rPr lang="ko-KR" altLang="en-US" sz="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특별전형 및 특별전형</a:t>
                      </a:r>
                      <a:r>
                        <a:rPr lang="en-US" altLang="ko-KR" sz="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 </a:t>
                      </a:r>
                      <a:r>
                        <a:rPr lang="ko-KR" altLang="en-US" sz="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신입학자</a:t>
                      </a:r>
                    </a:p>
                    <a:p>
                      <a:pPr algn="ctr" fontAlgn="base" latinLnBrk="1"/>
                      <a:r>
                        <a:rPr lang="en-US" altLang="ko-KR" sz="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일반대학원 일반학과 합격자</a:t>
                      </a:r>
                      <a:endParaRPr lang="en-US" altLang="ko-KR" sz="8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base" latinLnBrk="1"/>
                      <a:r>
                        <a:rPr lang="en-US" altLang="ko-KR" sz="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입학지원 당시 학부 평균평점 </a:t>
                      </a:r>
                      <a:r>
                        <a:rPr lang="en-US" altLang="ko-KR" sz="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3.5/4.5</a:t>
                      </a:r>
                      <a:r>
                        <a:rPr lang="ko-KR" altLang="en-US" sz="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이상인자 </a:t>
                      </a:r>
                      <a:endParaRPr lang="en-US" altLang="ko-KR" sz="8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base" latinLnBrk="1"/>
                      <a:r>
                        <a:rPr lang="en-US" altLang="ko-KR" sz="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※ </a:t>
                      </a:r>
                      <a:r>
                        <a:rPr lang="ko-KR" altLang="en-US" sz="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학부평균평점 구간에 따라 장학금 차등</a:t>
                      </a:r>
                    </a:p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kern="0" spc="0" dirty="0">
                        <a:solidFill>
                          <a:schemeClr val="tx1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4351" marR="14351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-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• 1-6</a:t>
                      </a:r>
                      <a:r>
                        <a:rPr lang="ko-KR" altLang="en-US" sz="800" kern="0" spc="-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기</a:t>
                      </a:r>
                      <a:r>
                        <a:rPr lang="en-US" altLang="ko-KR" sz="800" kern="0" spc="-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(6</a:t>
                      </a:r>
                      <a:r>
                        <a:rPr lang="ko-KR" altLang="en-US" sz="800" kern="0" spc="-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회</a:t>
                      </a:r>
                      <a:r>
                        <a:rPr lang="en-US" altLang="ko-KR" sz="800" kern="0" spc="-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) </a:t>
                      </a:r>
                      <a:r>
                        <a:rPr lang="ko-KR" altLang="en-US" sz="800" kern="0" spc="-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지원</a:t>
                      </a:r>
                      <a:endParaRPr lang="en-US" altLang="ko-KR" sz="800" kern="0" spc="-5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algn="ctr" fontAlgn="base" latinLnBrk="1"/>
                      <a:r>
                        <a:rPr lang="en-US" altLang="ko-KR" sz="800" kern="120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1~2</a:t>
                      </a:r>
                      <a:r>
                        <a:rPr lang="ko-KR" altLang="en-US" sz="800" kern="120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기</a:t>
                      </a:r>
                      <a:r>
                        <a:rPr lang="en-US" altLang="ko-KR" sz="800" kern="120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(2</a:t>
                      </a:r>
                      <a:r>
                        <a:rPr lang="ko-KR" altLang="en-US" sz="800" kern="120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회</a:t>
                      </a:r>
                      <a:r>
                        <a:rPr lang="en-US" altLang="ko-KR" sz="800" kern="120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): </a:t>
                      </a:r>
                      <a:r>
                        <a:rPr lang="ko-KR" altLang="en-US" sz="800" kern="120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등록금의 </a:t>
                      </a:r>
                      <a:r>
                        <a:rPr lang="en-US" altLang="ko-KR" sz="800" kern="120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100%</a:t>
                      </a:r>
                    </a:p>
                    <a:p>
                      <a:pPr algn="ctr" fontAlgn="base" latinLnBrk="1"/>
                      <a:r>
                        <a:rPr lang="en-US" altLang="ko-KR" sz="800" kern="1200" baseline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3~6</a:t>
                      </a:r>
                      <a:r>
                        <a:rPr lang="ko-KR" altLang="en-US" sz="800" kern="1200" baseline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기</a:t>
                      </a:r>
                      <a:r>
                        <a:rPr lang="en-US" altLang="ko-KR" sz="800" kern="1200" baseline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(4</a:t>
                      </a:r>
                      <a:r>
                        <a:rPr lang="ko-KR" altLang="en-US" sz="800" kern="1200" baseline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회</a:t>
                      </a:r>
                      <a:r>
                        <a:rPr lang="en-US" altLang="ko-KR" sz="800" kern="1200" baseline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) :</a:t>
                      </a:r>
                      <a:r>
                        <a:rPr lang="ko-KR" altLang="en-US" sz="800" kern="1200" baseline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등록금의 </a:t>
                      </a:r>
                      <a:r>
                        <a:rPr lang="en-US" altLang="ko-KR" sz="800" kern="1200" baseline="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70%</a:t>
                      </a:r>
                      <a:endParaRPr lang="ko-KR" altLang="en-US" sz="800" kern="1200" dirty="0" smtClean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  <a:p>
                      <a:pPr algn="ctr" fontAlgn="base" latinLnBrk="1"/>
                      <a:r>
                        <a:rPr lang="en-US" altLang="ko-KR" sz="800" kern="120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(※ 4.5 </a:t>
                      </a:r>
                      <a:r>
                        <a:rPr lang="ko-KR" altLang="en-US" sz="800" kern="120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만점 기준임</a:t>
                      </a:r>
                      <a:r>
                        <a:rPr lang="en-US" altLang="ko-KR" sz="800" kern="1200" dirty="0" smtClea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)</a:t>
                      </a:r>
                      <a:endParaRPr lang="ko-KR" altLang="en-US" sz="800" kern="1200" dirty="0" smtClean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kern="0" spc="-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• </a:t>
                      </a:r>
                      <a:r>
                        <a:rPr lang="ko-KR" altLang="en-US" sz="800" kern="0" spc="-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입학 후 </a:t>
                      </a:r>
                      <a:r>
                        <a:rPr lang="ko-KR" altLang="en-US" sz="800" kern="0" spc="-5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매학기</a:t>
                      </a:r>
                      <a:r>
                        <a:rPr lang="ko-KR" altLang="en-US" sz="800" kern="0" spc="-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en-US" altLang="ko-KR" sz="800" kern="0" spc="-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3.75</a:t>
                      </a:r>
                      <a:r>
                        <a:rPr lang="ko-KR" altLang="en-US" sz="800" kern="0" spc="-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이상 유지필요</a:t>
                      </a:r>
                      <a:endParaRPr lang="ko-KR" altLang="en-US" sz="800" kern="0" spc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chemeClr val="tx1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0795" marR="10795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400" marR="254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700" kern="0" spc="0" dirty="0" err="1">
                          <a:solidFill>
                            <a:srgbClr val="191919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대학원팀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  <a:p>
                      <a:pPr marL="25400" marR="254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700" kern="0" spc="0" dirty="0" smtClean="0">
                          <a:solidFill>
                            <a:srgbClr val="191919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02)2220-0227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400" marR="254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1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5169">
                <a:tc>
                  <a:txBody>
                    <a:bodyPr/>
                    <a:lstStyle/>
                    <a:p>
                      <a:pPr marL="25400" marR="254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영어영문학과 </a:t>
                      </a:r>
                      <a:endParaRPr lang="en-US" altLang="ko-KR" sz="800" kern="0" spc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25400" marR="254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글로벌 학문후속세대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장학금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다양한 장학프로그램을 통해 석사</a:t>
                      </a:r>
                      <a:r>
                        <a:rPr lang="en-US" altLang="ko-KR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박사</a:t>
                      </a:r>
                      <a:r>
                        <a:rPr lang="en-US" altLang="ko-KR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800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석박사통합</a:t>
                      </a: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신입생 전원 장학금</a:t>
                      </a:r>
                      <a:r>
                        <a:rPr lang="en-US" altLang="ko-KR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 </a:t>
                      </a: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구체적인 장학금 종류에 따라 학기말 혹은 다음 학기 초에 지급될 수도 있음</a:t>
                      </a:r>
                      <a:r>
                        <a:rPr lang="en-US" altLang="ko-KR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28702" marR="28702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첫 </a:t>
                      </a:r>
                      <a:r>
                        <a:rPr lang="en-US" altLang="ko-KR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년간 등록금의 </a:t>
                      </a:r>
                      <a:r>
                        <a:rPr lang="en-US" altLang="ko-KR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100%: </a:t>
                      </a:r>
                    </a:p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 차 부터는 이전 학점에 따라 장학금 종류와 금액 차등지급</a:t>
                      </a:r>
                      <a:r>
                        <a:rPr lang="en-US" altLang="ko-KR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(70%~100%)</a:t>
                      </a:r>
                    </a:p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28702" marR="28702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400" marR="254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단과대학 </a:t>
                      </a:r>
                      <a:r>
                        <a:rPr lang="ko-KR" altLang="en-US" sz="800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행정팀</a:t>
                      </a:r>
                      <a:endParaRPr lang="en-US" altLang="ko-KR" sz="800" kern="0" spc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25400" marR="254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02)2220-0730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400" marR="254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_</a:t>
                      </a:r>
                      <a:endParaRPr 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92595">
                <a:tc>
                  <a:txBody>
                    <a:bodyPr/>
                    <a:lstStyle/>
                    <a:p>
                      <a:pPr marL="25400" marR="254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</a:rPr>
                        <a:t>융합국방학과 </a:t>
                      </a:r>
                      <a:endParaRPr lang="en-US" altLang="ko-KR" sz="800" kern="0" spc="0" dirty="0" smtClean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  <a:p>
                      <a:pPr marL="25400" marR="254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</a:rPr>
                        <a:t>군 재직자 장학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아래조건을 </a:t>
                      </a:r>
                      <a:r>
                        <a:rPr lang="ko-KR" altLang="en-US" sz="800" b="1" u="sng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모두 충족</a:t>
                      </a:r>
                      <a:r>
                        <a:rPr lang="ko-KR" altLang="en-US" sz="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하는 자에 대해서 선발 </a:t>
                      </a:r>
                      <a:r>
                        <a:rPr lang="en-US" altLang="ko-KR" sz="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입학시점에 복무확인서를 제출해야 함</a:t>
                      </a:r>
                      <a:r>
                        <a:rPr lang="en-US" altLang="ko-KR" sz="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algn="l" fontAlgn="base" latinLnBrk="1"/>
                      <a:r>
                        <a:rPr lang="en-US" altLang="ko-KR" sz="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일반대학원 석사과정 융합국방학과 특별전형 및 특별전형</a:t>
                      </a:r>
                      <a:r>
                        <a:rPr lang="en-US" altLang="ko-KR" sz="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 </a:t>
                      </a:r>
                      <a:r>
                        <a:rPr lang="ko-KR" altLang="en-US" sz="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신입학자</a:t>
                      </a:r>
                    </a:p>
                    <a:p>
                      <a:pPr algn="l" fontAlgn="base" latinLnBrk="1"/>
                      <a:r>
                        <a:rPr lang="en-US" altLang="ko-KR" sz="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ko-KR" altLang="en-US" sz="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입학 당시 군 재직자</a:t>
                      </a:r>
                      <a:r>
                        <a:rPr lang="en-US" altLang="ko-KR" sz="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다만 군무원은 제외함</a:t>
                      </a:r>
                      <a:r>
                        <a:rPr lang="en-US" altLang="ko-KR" sz="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en-US" altLang="ko-KR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 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28702" marR="28702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kern="0" spc="-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• 1-4</a:t>
                      </a:r>
                      <a:r>
                        <a:rPr lang="ko-KR" altLang="en-US" sz="800" kern="0" spc="-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기</a:t>
                      </a:r>
                      <a:r>
                        <a:rPr lang="en-US" altLang="ko-KR" sz="800" kern="0" spc="-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(4</a:t>
                      </a:r>
                      <a:r>
                        <a:rPr lang="ko-KR" altLang="en-US" sz="800" kern="0" spc="-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회</a:t>
                      </a:r>
                      <a:r>
                        <a:rPr lang="en-US" altLang="ko-KR" sz="800" kern="0" spc="-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) </a:t>
                      </a:r>
                      <a:r>
                        <a:rPr lang="ko-KR" altLang="en-US" sz="800" kern="0" spc="-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지원</a:t>
                      </a:r>
                      <a:endParaRPr lang="en-US" altLang="ko-KR" sz="800" kern="0" spc="-5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kern="0" spc="-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• </a:t>
                      </a:r>
                      <a:r>
                        <a:rPr lang="ko-KR" altLang="en-US" sz="800" kern="0" spc="-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등록금의 </a:t>
                      </a:r>
                      <a:r>
                        <a:rPr lang="en-US" altLang="ko-KR" sz="800" kern="0" spc="-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30% </a:t>
                      </a:r>
                      <a:r>
                        <a:rPr lang="ko-KR" altLang="en-US" sz="800" kern="0" spc="-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지원</a:t>
                      </a:r>
                      <a:endParaRPr lang="en-US" altLang="ko-KR" sz="800" kern="0" spc="-5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+mn-ea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kern="0" spc="-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• </a:t>
                      </a:r>
                      <a:r>
                        <a:rPr lang="ko-KR" altLang="en-US" sz="800" kern="0" spc="-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입학 후 매 학기 </a:t>
                      </a:r>
                      <a:r>
                        <a:rPr lang="en-US" altLang="ko-KR" sz="800" kern="0" spc="-5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3.75</a:t>
                      </a:r>
                      <a:r>
                        <a:rPr lang="en-US" altLang="ko-KR" sz="800" kern="0" spc="-5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 </a:t>
                      </a:r>
                      <a:r>
                        <a:rPr lang="ko-KR" altLang="en-US" sz="800" kern="0" spc="-50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+mn-ea"/>
                        </a:rPr>
                        <a:t>이상 유지필요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28702" marR="28702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400" marR="254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융합국방학과</a:t>
                      </a:r>
                      <a:endParaRPr lang="en-US" altLang="ko-KR" sz="800" kern="0" spc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25400" marR="254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02)2220-2848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400" marR="254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5169">
                <a:tc>
                  <a:txBody>
                    <a:bodyPr/>
                    <a:lstStyle/>
                    <a:p>
                      <a:pPr marL="25400" marR="254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산업경영공학과 장학금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산업경영공학과 내국인 신입생 전원 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입학 후 학기 말 지급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28702" marR="28702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100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만원 이상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28702" marR="28702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400" marR="254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공학대학 </a:t>
                      </a:r>
                      <a:r>
                        <a:rPr lang="ko-KR" altLang="en-US" sz="800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행정팀</a:t>
                      </a:r>
                      <a:endParaRPr lang="en-US" altLang="ko-KR" sz="800" kern="0" spc="0" dirty="0" smtClean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25400" marR="254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</a:rPr>
                        <a:t>031)400-5116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400" marR="254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_</a:t>
                      </a:r>
                      <a:endParaRPr 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7920">
                <a:tc>
                  <a:txBody>
                    <a:bodyPr/>
                    <a:lstStyle/>
                    <a:p>
                      <a:pPr marL="25400" marR="254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경영컨설팅학과 장학금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경영컨설팅학과 전일제 재학생 </a:t>
                      </a:r>
                      <a:r>
                        <a:rPr lang="en-US" altLang="ko-KR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신입생 포함</a:t>
                      </a:r>
                      <a:r>
                        <a:rPr lang="en-US" altLang="ko-KR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을 대상으로 </a:t>
                      </a:r>
                      <a:r>
                        <a:rPr lang="ko-KR" altLang="en-US" sz="800" kern="0" spc="0" dirty="0" err="1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학기별</a:t>
                      </a: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선발 및 지급 </a:t>
                      </a:r>
                      <a:r>
                        <a:rPr lang="en-US" altLang="ko-KR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(2019-2</a:t>
                      </a:r>
                      <a:r>
                        <a:rPr lang="ko-KR" altLang="en-US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학기까지만 선발</a:t>
                      </a:r>
                      <a:r>
                        <a:rPr lang="en-US" altLang="ko-KR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28702" marR="28702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등록금의 </a:t>
                      </a:r>
                      <a:r>
                        <a:rPr lang="en-US" altLang="ko-KR" sz="8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30%~100%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28702" marR="28702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400" marR="254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경영컨설팅학과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  <a:p>
                      <a:pPr marL="25400" marR="254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031)400-5036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400" marR="254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_</a:t>
                      </a:r>
                      <a:endParaRPr 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4075431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1. </a:t>
            </a:r>
            <a:r>
              <a:rPr lang="ko-KR" altLang="en-US" dirty="0"/>
              <a:t>주요 학사안내</a:t>
            </a:r>
          </a:p>
        </p:txBody>
      </p:sp>
      <p:sp>
        <p:nvSpPr>
          <p:cNvPr id="4" name="부제목 4"/>
          <p:cNvSpPr txBox="1">
            <a:spLocks/>
          </p:cNvSpPr>
          <p:nvPr/>
        </p:nvSpPr>
        <p:spPr>
          <a:xfrm>
            <a:off x="5689600" y="1231900"/>
            <a:ext cx="3454400" cy="368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1500" b="0" kern="1200" spc="-15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mtClean="0"/>
              <a:t>장학제도</a:t>
            </a:r>
            <a:endParaRPr lang="ko-KR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025952" y="0"/>
            <a:ext cx="2118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>
                <a:solidFill>
                  <a:schemeClr val="bg1"/>
                </a:solidFill>
              </a:rPr>
              <a:t>www.grad.hanyang.ac.kr</a:t>
            </a:r>
            <a:endParaRPr lang="ko-KR" altLang="en-US" sz="1400" dirty="0">
              <a:solidFill>
                <a:schemeClr val="bg1"/>
              </a:solidFill>
            </a:endParaRPr>
          </a:p>
        </p:txBody>
      </p:sp>
      <p:sp>
        <p:nvSpPr>
          <p:cNvPr id="6" name="부제목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 smtClean="0"/>
              <a:t>장학제도</a:t>
            </a:r>
            <a:endParaRPr lang="ko-KR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049018" y="1626506"/>
            <a:ext cx="149752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 smtClean="0">
                <a:solidFill>
                  <a:schemeClr val="tx2">
                    <a:lumMod val="75000"/>
                  </a:schemeClr>
                </a:solidFill>
              </a:rPr>
              <a:t>o </a:t>
            </a:r>
            <a:r>
              <a:rPr lang="ko-KR" altLang="en-US" sz="1400" b="1" dirty="0" smtClean="0">
                <a:solidFill>
                  <a:schemeClr val="tx2">
                    <a:lumMod val="75000"/>
                  </a:schemeClr>
                </a:solidFill>
              </a:rPr>
              <a:t>전체학생 대상</a:t>
            </a:r>
            <a:endParaRPr lang="ko-KR" altLang="en-US" sz="1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49018" y="6505241"/>
            <a:ext cx="694132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b="1" dirty="0" smtClean="0">
                <a:solidFill>
                  <a:schemeClr val="tx2">
                    <a:lumMod val="75000"/>
                  </a:schemeClr>
                </a:solidFill>
              </a:rPr>
              <a:t>※ </a:t>
            </a:r>
            <a:r>
              <a:rPr lang="ko-KR" altLang="en-US" sz="1000" b="1" dirty="0" smtClean="0">
                <a:solidFill>
                  <a:schemeClr val="tx2">
                    <a:lumMod val="75000"/>
                  </a:schemeClr>
                </a:solidFill>
              </a:rPr>
              <a:t>그 외 장학제도는 단과대학 및 학과로 문의하시기 바랍니다</a:t>
            </a:r>
            <a:r>
              <a:rPr lang="en-US" altLang="ko-KR" sz="1000" b="1" dirty="0" smtClean="0">
                <a:solidFill>
                  <a:schemeClr val="tx2">
                    <a:lumMod val="75000"/>
                  </a:schemeClr>
                </a:solidFill>
              </a:rPr>
              <a:t>. (</a:t>
            </a:r>
            <a:r>
              <a:rPr lang="ko-KR" altLang="en-US" sz="1000" b="1" dirty="0" smtClean="0">
                <a:solidFill>
                  <a:schemeClr val="tx2">
                    <a:lumMod val="75000"/>
                  </a:schemeClr>
                </a:solidFill>
              </a:rPr>
              <a:t>외국인 유학생 대상 장학제도는 </a:t>
            </a:r>
            <a:r>
              <a:rPr lang="ko-KR" altLang="en-US" sz="1000" b="1" dirty="0" err="1" smtClean="0">
                <a:solidFill>
                  <a:schemeClr val="tx2">
                    <a:lumMod val="75000"/>
                  </a:schemeClr>
                </a:solidFill>
              </a:rPr>
              <a:t>국제처</a:t>
            </a:r>
            <a:r>
              <a:rPr lang="ko-KR" altLang="en-US" sz="1000" b="1" dirty="0" smtClean="0">
                <a:solidFill>
                  <a:schemeClr val="tx2">
                    <a:lumMod val="75000"/>
                  </a:schemeClr>
                </a:solidFill>
              </a:rPr>
              <a:t> 웹사이트 참조</a:t>
            </a:r>
            <a:r>
              <a:rPr lang="en-US" altLang="ko-KR" sz="1000" b="1" dirty="0" smtClean="0">
                <a:solidFill>
                  <a:schemeClr val="tx2">
                    <a:lumMod val="75000"/>
                  </a:schemeClr>
                </a:solidFill>
              </a:rPr>
              <a:t>)</a:t>
            </a:r>
            <a:endParaRPr lang="ko-KR" altLang="en-US" sz="1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48107"/>
              </p:ext>
            </p:extLst>
          </p:nvPr>
        </p:nvGraphicFramePr>
        <p:xfrm>
          <a:off x="1150938" y="1963787"/>
          <a:ext cx="7560000" cy="2589591"/>
        </p:xfrm>
        <a:graphic>
          <a:graphicData uri="http://schemas.openxmlformats.org/drawingml/2006/table">
            <a:tbl>
              <a:tblPr/>
              <a:tblGrid>
                <a:gridCol w="111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407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192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64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20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15900">
                <a:tc>
                  <a:txBody>
                    <a:bodyPr/>
                    <a:lstStyle/>
                    <a:p>
                      <a:pPr marL="25400" marR="2540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장학명칭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25400" marR="2540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세부내용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25400" marR="254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지원금액 및 조건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25400" marR="2540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문의처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25400" marR="2540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비고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4688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BK21PLUS </a:t>
                      </a:r>
                      <a:endParaRPr 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연구장학금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BK21PLUS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사업선정 사업단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팀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참여대학원생을 대상으로 각 사업단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팀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에서 선발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28702" marR="28702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석사과정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월 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60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만원 이상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박사과정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월 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100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만원 이상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석박통합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재학기간에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따라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적용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28702" marR="28702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BK21PLUS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사업해당학과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_</a:t>
                      </a:r>
                      <a:endParaRPr 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4688">
                <a:tc>
                  <a:txBody>
                    <a:bodyPr/>
                    <a:lstStyle/>
                    <a:p>
                      <a:pPr marL="25400" marR="254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조교장학금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학과자율장학금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교무팀의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조교임용규정에 의거하여 단과대학별 내규에 따라 </a:t>
                      </a:r>
                      <a:r>
                        <a:rPr lang="ko-KR" altLang="en-US" sz="8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학기별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선발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28702" marR="28702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등록금의 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10%~100%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학비감면 혹은 경비지급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28702" marR="28702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400" marR="254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단과대학행정팀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400" marR="254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_</a:t>
                      </a:r>
                      <a:endParaRPr 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0492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기타연구비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본교 교수가 수행하는 연구과제에 참여연구원으로 참여하는 학생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28702" marR="28702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해당 연구수당 지급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28702" marR="28702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400" marR="254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단과대학행정팀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400" marR="254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_</a:t>
                      </a:r>
                      <a:endParaRPr 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0337">
                <a:tc>
                  <a:txBody>
                    <a:bodyPr/>
                    <a:lstStyle/>
                    <a:p>
                      <a:pPr marL="25400" marR="254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공로장학금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해당학기 대학원 총학생회 간부로 본교의 발전에 기여한 공로가 있다고 인정되는 학생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28702" marR="28702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등록금의 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100%, 70%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28702" marR="28702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400" marR="254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대학원팀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  <a:p>
                      <a:pPr marL="25400" marR="254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02)2220-0227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400" marR="254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_</a:t>
                      </a:r>
                      <a:endParaRPr 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1132">
                <a:tc>
                  <a:txBody>
                    <a:bodyPr/>
                    <a:lstStyle/>
                    <a:p>
                      <a:pPr marL="25400" marR="254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대학원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  <a:p>
                      <a:pPr marL="25400" marR="254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사랑의실천장학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학생본인이나 직계가족이 </a:t>
                      </a:r>
                      <a:r>
                        <a:rPr lang="ko-KR" altLang="en-US" sz="8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기초생활수급자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또는 </a:t>
                      </a:r>
                      <a:r>
                        <a:rPr lang="ko-KR" altLang="en-US" sz="8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차상위계층에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해당되어 증명서를 제출 가능한 자 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입학 후 별도기간 접수</a:t>
                      </a: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28702" marR="28702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100</a:t>
                      </a:r>
                      <a:r>
                        <a:rPr lang="ko-KR" alt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만원 정액지급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</a:txBody>
                  <a:tcPr marL="28702" marR="28702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400" marR="254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8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단과대학행정팀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  <a:p>
                      <a:pPr marL="25400" marR="2540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·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25400" marR="2540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(E)</a:t>
                      </a:r>
                      <a:r>
                        <a:rPr lang="ko-KR" altLang="en-US" sz="800" kern="0" spc="0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학생지원팀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</a:endParaRPr>
                    </a:p>
                    <a:p>
                      <a:pPr marL="25400" marR="2540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031)400-4308</a:t>
                      </a:r>
                      <a:endParaRPr lang="ko-KR" alt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5400" marR="254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_</a:t>
                      </a:r>
                      <a:endParaRPr lang="en-US" sz="800" kern="0" spc="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7907" marR="17907" marT="17907" marB="17907" anchor="ctr">
                    <a:lnL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112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1019834" y="1203496"/>
            <a:ext cx="25619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solidFill>
                  <a:schemeClr val="tx2">
                    <a:lumMod val="75000"/>
                  </a:schemeClr>
                </a:solidFill>
              </a:rPr>
              <a:t>주요장학제도 안내 </a:t>
            </a:r>
            <a:r>
              <a:rPr lang="en-US" altLang="ko-KR" b="1" dirty="0" smtClean="0">
                <a:solidFill>
                  <a:schemeClr val="tx2">
                    <a:lumMod val="75000"/>
                  </a:schemeClr>
                </a:solidFill>
              </a:rPr>
              <a:t>3/3</a:t>
            </a:r>
            <a:endParaRPr lang="ko-KR" altLang="en-US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0122443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1. </a:t>
            </a:r>
            <a:r>
              <a:rPr lang="ko-KR" altLang="en-US" dirty="0" smtClean="0"/>
              <a:t>주요 학사안내</a:t>
            </a:r>
            <a:endParaRPr lang="ko-KR" altLang="en-US" dirty="0"/>
          </a:p>
        </p:txBody>
      </p:sp>
      <p:sp>
        <p:nvSpPr>
          <p:cNvPr id="5" name="부제목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 smtClean="0"/>
              <a:t>학</a:t>
            </a:r>
            <a:r>
              <a:rPr lang="en-US" altLang="ko-KR" dirty="0" smtClean="0"/>
              <a:t>·</a:t>
            </a:r>
            <a:r>
              <a:rPr lang="ko-KR" altLang="en-US" dirty="0" smtClean="0"/>
              <a:t>석사 연계과정</a:t>
            </a:r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932255" y="1520982"/>
            <a:ext cx="8059345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u"/>
            </a:pPr>
            <a:r>
              <a:rPr lang="ko-KR" altLang="en-US" dirty="0" smtClean="0"/>
              <a:t>학</a:t>
            </a:r>
            <a:r>
              <a:rPr lang="en-US" altLang="ko-KR" dirty="0" smtClean="0"/>
              <a:t>·</a:t>
            </a:r>
            <a:r>
              <a:rPr lang="ko-KR" altLang="en-US" dirty="0" smtClean="0"/>
              <a:t>석사 연계과정</a:t>
            </a:r>
            <a:endParaRPr lang="en-US" altLang="ko-KR" dirty="0" smtClean="0"/>
          </a:p>
          <a:p>
            <a:pPr marL="361950" indent="-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ko-KR" altLang="en-US" dirty="0" smtClean="0"/>
              <a:t>학사</a:t>
            </a:r>
            <a:r>
              <a:rPr lang="en-US" altLang="ko-KR" dirty="0" smtClean="0"/>
              <a:t>(3.5</a:t>
            </a:r>
            <a:r>
              <a:rPr lang="ko-KR" altLang="en-US" dirty="0" smtClean="0"/>
              <a:t>년</a:t>
            </a:r>
            <a:r>
              <a:rPr lang="en-US" altLang="ko-KR" dirty="0" smtClean="0"/>
              <a:t>)+</a:t>
            </a:r>
            <a:r>
              <a:rPr lang="ko-KR" altLang="en-US" dirty="0" smtClean="0"/>
              <a:t>석사</a:t>
            </a:r>
            <a:r>
              <a:rPr lang="en-US" altLang="ko-KR" dirty="0" smtClean="0"/>
              <a:t>(1.5</a:t>
            </a:r>
            <a:r>
              <a:rPr lang="ko-KR" altLang="en-US" dirty="0" smtClean="0"/>
              <a:t>년</a:t>
            </a:r>
            <a:r>
              <a:rPr lang="en-US" altLang="ko-KR" dirty="0" smtClean="0"/>
              <a:t>)</a:t>
            </a:r>
            <a:r>
              <a:rPr lang="ko-KR" altLang="en-US" dirty="0" smtClean="0"/>
              <a:t>으로 총 </a:t>
            </a:r>
            <a:r>
              <a:rPr lang="en-US" altLang="ko-KR" dirty="0" smtClean="0"/>
              <a:t>5</a:t>
            </a:r>
            <a:r>
              <a:rPr lang="ko-KR" altLang="en-US" dirty="0" smtClean="0"/>
              <a:t>년 동안 이수할 수 있는 과정</a:t>
            </a:r>
            <a:endParaRPr lang="en-US" altLang="ko-KR" dirty="0" smtClean="0"/>
          </a:p>
          <a:p>
            <a:pPr marL="180975">
              <a:spcBef>
                <a:spcPts val="600"/>
              </a:spcBef>
              <a:tabLst>
                <a:tab pos="361950" algn="l"/>
              </a:tabLst>
            </a:pPr>
            <a:r>
              <a:rPr lang="ko-KR" altLang="en-US" dirty="0" smtClean="0">
                <a:latin typeface="굴림" panose="020B0600000101010101" pitchFamily="50" charset="-127"/>
                <a:ea typeface="굴림" panose="020B0600000101010101" pitchFamily="50" charset="-127"/>
              </a:rPr>
              <a:t>※ 단</a:t>
            </a:r>
            <a:r>
              <a:rPr lang="en-US" altLang="ko-KR" dirty="0" smtClean="0"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건축학 </a:t>
            </a:r>
            <a:r>
              <a:rPr lang="en-US" altLang="ko-KR" dirty="0" smtClean="0">
                <a:latin typeface="굴림" panose="020B0600000101010101" pitchFamily="50" charset="-127"/>
                <a:ea typeface="굴림" panose="020B0600000101010101" pitchFamily="50" charset="-127"/>
              </a:rPr>
              <a:t>5</a:t>
            </a:r>
            <a:r>
              <a:rPr lang="ko-KR" altLang="en-US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년제는 학사</a:t>
            </a:r>
            <a:r>
              <a:rPr lang="en-US" altLang="ko-KR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(4.5</a:t>
            </a:r>
            <a:r>
              <a:rPr lang="ko-KR" altLang="en-US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년</a:t>
            </a:r>
            <a:r>
              <a:rPr lang="en-US" altLang="ko-KR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)+</a:t>
            </a:r>
            <a:r>
              <a:rPr lang="ko-KR" altLang="en-US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석사</a:t>
            </a:r>
            <a:r>
              <a:rPr lang="en-US" altLang="ko-KR" dirty="0" smtClean="0">
                <a:latin typeface="굴림" panose="020B0600000101010101" pitchFamily="50" charset="-127"/>
                <a:ea typeface="굴림" panose="020B0600000101010101" pitchFamily="50" charset="-127"/>
              </a:rPr>
              <a:t>(1.5</a:t>
            </a:r>
            <a:r>
              <a:rPr lang="ko-KR" altLang="en-US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년</a:t>
            </a:r>
            <a:r>
              <a:rPr lang="en-US" altLang="ko-KR" dirty="0" smtClean="0"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endParaRPr lang="en-US" altLang="ko-KR" dirty="0" smtClean="0"/>
          </a:p>
          <a:p>
            <a:pPr marL="361950" indent="-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endParaRPr lang="en-US" altLang="ko-KR" dirty="0"/>
          </a:p>
          <a:p>
            <a:pPr>
              <a:spcBef>
                <a:spcPts val="600"/>
              </a:spcBef>
              <a:buFont typeface="Wingdings" panose="05000000000000000000" pitchFamily="2" charset="2"/>
              <a:buChar char="u"/>
              <a:tabLst>
                <a:tab pos="361950" algn="l"/>
              </a:tabLst>
            </a:pPr>
            <a:r>
              <a:rPr lang="en-US" altLang="ko-KR" dirty="0" smtClean="0"/>
              <a:t> </a:t>
            </a:r>
            <a:r>
              <a:rPr lang="ko-KR" altLang="en-US" dirty="0" smtClean="0"/>
              <a:t>자격기준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pPr marL="361950" indent="-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en-US" altLang="ko-KR" dirty="0" smtClean="0"/>
              <a:t>5~6</a:t>
            </a:r>
            <a:r>
              <a:rPr lang="ko-KR" altLang="en-US" dirty="0" err="1" smtClean="0"/>
              <a:t>차학기</a:t>
            </a:r>
            <a:r>
              <a:rPr lang="ko-KR" altLang="en-US" dirty="0" smtClean="0"/>
              <a:t> 이수 중인 재학생으로서 총 </a:t>
            </a:r>
            <a:r>
              <a:rPr lang="en-US" altLang="ko-KR" dirty="0" smtClean="0"/>
              <a:t>90</a:t>
            </a:r>
            <a:r>
              <a:rPr lang="ko-KR" altLang="en-US" dirty="0" smtClean="0"/>
              <a:t>학점 이상 취득예정자</a:t>
            </a:r>
            <a:endParaRPr lang="en-US" altLang="ko-KR" dirty="0" smtClean="0"/>
          </a:p>
          <a:p>
            <a:pPr marL="533400" indent="-352425">
              <a:spcBef>
                <a:spcPts val="600"/>
              </a:spcBef>
              <a:tabLst>
                <a:tab pos="361950" algn="l"/>
              </a:tabLst>
            </a:pPr>
            <a:r>
              <a:rPr lang="en-US" altLang="ko-KR" dirty="0"/>
              <a:t> </a:t>
            </a:r>
            <a:r>
              <a:rPr lang="en-US" altLang="ko-KR" dirty="0" smtClean="0">
                <a:latin typeface="굴림" panose="020B0600000101010101" pitchFamily="50" charset="-127"/>
                <a:ea typeface="굴림" panose="020B0600000101010101" pitchFamily="50" charset="-127"/>
              </a:rPr>
              <a:t>※ </a:t>
            </a:r>
            <a:r>
              <a:rPr lang="ko-KR" altLang="en-US" dirty="0" smtClean="0">
                <a:latin typeface="굴림" panose="020B0600000101010101" pitchFamily="50" charset="-127"/>
                <a:ea typeface="굴림" panose="020B0600000101010101" pitchFamily="50" charset="-127"/>
              </a:rPr>
              <a:t>단</a:t>
            </a:r>
            <a:r>
              <a:rPr lang="en-US" altLang="ko-KR" dirty="0" smtClean="0"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공과대학 건축학부</a:t>
            </a:r>
            <a:r>
              <a:rPr lang="en-US" altLang="ko-KR" dirty="0" smtClean="0"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dirty="0" smtClean="0">
                <a:latin typeface="굴림" panose="020B0600000101010101" pitchFamily="50" charset="-127"/>
                <a:ea typeface="굴림" panose="020B0600000101010101" pitchFamily="50" charset="-127"/>
              </a:rPr>
              <a:t>공학대학 건축학부 건축학전공은 </a:t>
            </a:r>
            <a:r>
              <a:rPr lang="en-US" altLang="ko-KR" dirty="0" smtClean="0">
                <a:latin typeface="굴림" panose="020B0600000101010101" pitchFamily="50" charset="-127"/>
                <a:ea typeface="굴림" panose="020B0600000101010101" pitchFamily="50" charset="-127"/>
              </a:rPr>
              <a:t>7~8</a:t>
            </a:r>
            <a:r>
              <a:rPr lang="ko-KR" altLang="en-US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차학기</a:t>
            </a:r>
            <a:r>
              <a:rPr lang="ko-KR" altLang="en-US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이수중인 재학생으로서 총 </a:t>
            </a:r>
            <a:r>
              <a:rPr lang="en-US" altLang="ko-KR" dirty="0" smtClean="0">
                <a:latin typeface="굴림" panose="020B0600000101010101" pitchFamily="50" charset="-127"/>
                <a:ea typeface="굴림" panose="020B0600000101010101" pitchFamily="50" charset="-127"/>
              </a:rPr>
              <a:t>125</a:t>
            </a:r>
            <a:r>
              <a:rPr lang="ko-KR" altLang="en-US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학점 이상 취득예정자</a:t>
            </a:r>
            <a:endParaRPr lang="en-US" altLang="ko-KR" dirty="0" smtClean="0"/>
          </a:p>
          <a:p>
            <a:pPr marL="361950" indent="-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ko-KR" altLang="en-US" dirty="0" smtClean="0"/>
              <a:t>총 평점평균</a:t>
            </a:r>
            <a:r>
              <a:rPr lang="en-US" altLang="ko-KR" dirty="0" smtClean="0"/>
              <a:t> 3.5 </a:t>
            </a:r>
            <a:r>
              <a:rPr lang="ko-KR" altLang="en-US" dirty="0" smtClean="0"/>
              <a:t>이상인 자</a:t>
            </a:r>
            <a:r>
              <a:rPr lang="en-US" altLang="ko-KR" dirty="0" smtClean="0"/>
              <a:t>(F</a:t>
            </a:r>
            <a:r>
              <a:rPr lang="ko-KR" altLang="en-US" dirty="0" smtClean="0"/>
              <a:t>포함</a:t>
            </a:r>
            <a:r>
              <a:rPr lang="en-US" altLang="ko-KR" dirty="0" smtClean="0"/>
              <a:t>, 3</a:t>
            </a:r>
            <a:r>
              <a:rPr lang="ko-KR" altLang="en-US" dirty="0" smtClean="0"/>
              <a:t>학년 </a:t>
            </a:r>
            <a:r>
              <a:rPr lang="en-US" altLang="ko-KR" dirty="0" smtClean="0"/>
              <a:t>1</a:t>
            </a:r>
            <a:r>
              <a:rPr lang="ko-KR" altLang="en-US" dirty="0" smtClean="0"/>
              <a:t>학기 성적 포함</a:t>
            </a:r>
            <a:r>
              <a:rPr lang="en-US" altLang="ko-KR" dirty="0" smtClean="0"/>
              <a:t>)</a:t>
            </a:r>
          </a:p>
          <a:p>
            <a:pPr marL="361950" indent="-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ko-KR" altLang="en-US" dirty="0" smtClean="0"/>
              <a:t>학부과정의 학과 전임교수에게 추천을 </a:t>
            </a:r>
            <a:r>
              <a:rPr lang="ko-KR" altLang="en-US" dirty="0" err="1" smtClean="0"/>
              <a:t>받은자</a:t>
            </a:r>
            <a:endParaRPr lang="en-US" altLang="ko-KR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7025952" y="0"/>
            <a:ext cx="2118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>
                <a:solidFill>
                  <a:schemeClr val="bg1"/>
                </a:solidFill>
              </a:rPr>
              <a:t>www.grad.hanyang.ac.kr</a:t>
            </a:r>
            <a:endParaRPr lang="ko-KR" alt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609049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1. </a:t>
            </a:r>
            <a:r>
              <a:rPr lang="ko-KR" altLang="en-US" dirty="0" smtClean="0"/>
              <a:t>주요 학사안내</a:t>
            </a:r>
            <a:endParaRPr lang="ko-KR" altLang="en-US" dirty="0"/>
          </a:p>
        </p:txBody>
      </p:sp>
      <p:sp>
        <p:nvSpPr>
          <p:cNvPr id="5" name="부제목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 smtClean="0"/>
              <a:t>학</a:t>
            </a:r>
            <a:r>
              <a:rPr lang="en-US" altLang="ko-KR" dirty="0" smtClean="0"/>
              <a:t>·</a:t>
            </a:r>
            <a:r>
              <a:rPr lang="ko-KR" altLang="en-US" dirty="0" smtClean="0"/>
              <a:t>석사 연계과정</a:t>
            </a:r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932255" y="1520982"/>
            <a:ext cx="8059345" cy="3554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buFont typeface="Wingdings" panose="05000000000000000000" pitchFamily="2" charset="2"/>
              <a:buChar char="u"/>
              <a:tabLst>
                <a:tab pos="361950" algn="l"/>
              </a:tabLst>
            </a:pPr>
            <a:r>
              <a:rPr lang="en-US" altLang="ko-KR" dirty="0" smtClean="0"/>
              <a:t> </a:t>
            </a:r>
            <a:r>
              <a:rPr lang="ko-KR" altLang="en-US" dirty="0" smtClean="0"/>
              <a:t>지원 방법 및 제출</a:t>
            </a:r>
            <a:endParaRPr lang="en-US" altLang="ko-KR" dirty="0" smtClean="0"/>
          </a:p>
          <a:p>
            <a:pPr marL="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ko-KR" altLang="en-US" dirty="0" smtClean="0"/>
              <a:t> 시기</a:t>
            </a:r>
            <a:r>
              <a:rPr lang="en-US" altLang="ko-KR" dirty="0" smtClean="0"/>
              <a:t>: </a:t>
            </a:r>
            <a:r>
              <a:rPr lang="en-US" altLang="ko-KR" dirty="0" smtClean="0">
                <a:solidFill>
                  <a:srgbClr val="FF0000"/>
                </a:solidFill>
              </a:rPr>
              <a:t>6</a:t>
            </a:r>
            <a:r>
              <a:rPr lang="ko-KR" altLang="en-US" dirty="0" smtClean="0">
                <a:solidFill>
                  <a:srgbClr val="FF0000"/>
                </a:solidFill>
              </a:rPr>
              <a:t>월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pPr marL="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ko-KR" altLang="en-US" dirty="0" smtClean="0"/>
              <a:t> 방법</a:t>
            </a:r>
            <a:r>
              <a:rPr lang="en-US" altLang="ko-KR" dirty="0" smtClean="0"/>
              <a:t>: </a:t>
            </a:r>
            <a:r>
              <a:rPr lang="ko-KR" altLang="en-US" dirty="0" smtClean="0"/>
              <a:t>지원서 및 첨부서류 제출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대학원팀</a:t>
            </a:r>
            <a:r>
              <a:rPr lang="en-US" altLang="ko-KR" dirty="0" smtClean="0"/>
              <a:t>)</a:t>
            </a:r>
            <a:endParaRPr lang="en-US" altLang="ko-KR" dirty="0"/>
          </a:p>
          <a:p>
            <a:pPr marL="180975">
              <a:spcBef>
                <a:spcPts val="600"/>
              </a:spcBef>
              <a:tabLst>
                <a:tab pos="361950" algn="l"/>
              </a:tabLst>
            </a:pPr>
            <a:endParaRPr lang="en-US" altLang="ko-KR" dirty="0"/>
          </a:p>
          <a:p>
            <a:pPr>
              <a:spcBef>
                <a:spcPts val="600"/>
              </a:spcBef>
              <a:buFont typeface="Wingdings" panose="05000000000000000000" pitchFamily="2" charset="2"/>
              <a:buChar char="u"/>
              <a:tabLst>
                <a:tab pos="361950" algn="l"/>
              </a:tabLst>
            </a:pPr>
            <a:r>
              <a:rPr lang="en-US" altLang="ko-KR" dirty="0" smtClean="0"/>
              <a:t> </a:t>
            </a:r>
            <a:r>
              <a:rPr lang="ko-KR" altLang="en-US" dirty="0" smtClean="0"/>
              <a:t>혜택</a:t>
            </a:r>
            <a:endParaRPr lang="en-US" altLang="ko-KR" dirty="0" smtClean="0"/>
          </a:p>
          <a:p>
            <a:pPr marL="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en-US" altLang="ko-KR" dirty="0"/>
              <a:t> </a:t>
            </a:r>
            <a:r>
              <a:rPr lang="ko-KR" altLang="en-US" dirty="0"/>
              <a:t>대학원 무시험 입학 및 입학금 </a:t>
            </a:r>
            <a:r>
              <a:rPr lang="ko-KR" altLang="en-US" dirty="0" smtClean="0"/>
              <a:t>면제</a:t>
            </a:r>
            <a:endParaRPr lang="en-US" altLang="ko-KR" dirty="0" smtClean="0"/>
          </a:p>
          <a:p>
            <a:pPr marL="180975" fontAlgn="base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altLang="ko-KR" dirty="0" smtClean="0"/>
              <a:t> </a:t>
            </a:r>
            <a:r>
              <a:rPr lang="ko-KR" altLang="en-US" dirty="0"/>
              <a:t>학부 재학 중 대학원의 각종 연구 프로젝트에의 참여 기회 부여 가능</a:t>
            </a:r>
          </a:p>
          <a:p>
            <a:pPr marL="361950" indent="-180975" fontAlgn="base">
              <a:spcBef>
                <a:spcPts val="600"/>
              </a:spcBef>
            </a:pPr>
            <a:r>
              <a:rPr lang="en-US" altLang="ko-KR" dirty="0"/>
              <a:t>• </a:t>
            </a:r>
            <a:r>
              <a:rPr lang="ko-KR" altLang="en-US" dirty="0"/>
              <a:t>학부 졸업논문 또는 졸업시험이 면제될 수 있음</a:t>
            </a:r>
          </a:p>
          <a:p>
            <a:pPr marL="361950" indent="-180975" fontAlgn="base">
              <a:spcBef>
                <a:spcPts val="600"/>
              </a:spcBef>
            </a:pPr>
            <a:r>
              <a:rPr lang="en-US" altLang="ko-KR" smtClean="0"/>
              <a:t>• </a:t>
            </a:r>
            <a:r>
              <a:rPr lang="ko-KR" altLang="en-US" dirty="0"/>
              <a:t>대학원 입학과 동시에 각 학과 조교 임용 시 우선권 부여 가능</a:t>
            </a:r>
          </a:p>
          <a:p>
            <a:pPr marL="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endParaRPr lang="en-US" altLang="ko-KR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7025952" y="0"/>
            <a:ext cx="2118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>
                <a:solidFill>
                  <a:schemeClr val="bg1"/>
                </a:solidFill>
              </a:rPr>
              <a:t>www.grad.hanyang.ac.kr</a:t>
            </a:r>
            <a:endParaRPr lang="ko-KR" alt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440678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</a:t>
            </a:r>
            <a:r>
              <a:rPr lang="en-US" altLang="ko-KR" dirty="0" smtClean="0"/>
              <a:t>. </a:t>
            </a:r>
            <a:r>
              <a:rPr lang="ko-KR" altLang="en-US" dirty="0" smtClean="0"/>
              <a:t>기타 학사안내</a:t>
            </a:r>
            <a:endParaRPr lang="ko-KR" altLang="en-US" dirty="0"/>
          </a:p>
        </p:txBody>
      </p:sp>
      <p:sp>
        <p:nvSpPr>
          <p:cNvPr id="5" name="부제목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 smtClean="0"/>
              <a:t>등록</a:t>
            </a:r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932255" y="1353031"/>
            <a:ext cx="8059345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u"/>
            </a:pPr>
            <a:r>
              <a:rPr lang="ko-KR" altLang="en-US" dirty="0" smtClean="0"/>
              <a:t>재학생 등록</a:t>
            </a:r>
            <a:endParaRPr lang="en-US" altLang="ko-KR" dirty="0" smtClean="0"/>
          </a:p>
          <a:p>
            <a:pPr marL="361950" indent="-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ko-KR" altLang="en-US" dirty="0" smtClean="0"/>
              <a:t>기간</a:t>
            </a:r>
            <a:r>
              <a:rPr lang="en-US" altLang="ko-KR" dirty="0" smtClean="0"/>
              <a:t>: </a:t>
            </a:r>
            <a:r>
              <a:rPr lang="ko-KR" altLang="en-US" dirty="0" err="1" smtClean="0">
                <a:solidFill>
                  <a:srgbClr val="FF0000"/>
                </a:solidFill>
              </a:rPr>
              <a:t>매학기</a:t>
            </a:r>
            <a:r>
              <a:rPr lang="ko-KR" altLang="en-US" dirty="0" smtClean="0">
                <a:solidFill>
                  <a:srgbClr val="FF0000"/>
                </a:solidFill>
              </a:rPr>
              <a:t> 개강 </a:t>
            </a:r>
            <a:r>
              <a:rPr lang="en-US" altLang="ko-KR" dirty="0" smtClean="0">
                <a:solidFill>
                  <a:srgbClr val="FF0000"/>
                </a:solidFill>
              </a:rPr>
              <a:t>3</a:t>
            </a:r>
            <a:r>
              <a:rPr lang="ko-KR" altLang="en-US" dirty="0" smtClean="0">
                <a:solidFill>
                  <a:srgbClr val="FF0000"/>
                </a:solidFill>
              </a:rPr>
              <a:t>주전 </a:t>
            </a:r>
            <a:r>
              <a:rPr lang="en-US" altLang="ko-KR" dirty="0" smtClean="0">
                <a:solidFill>
                  <a:srgbClr val="FF0000"/>
                </a:solidFill>
              </a:rPr>
              <a:t>(</a:t>
            </a:r>
            <a:r>
              <a:rPr lang="ko-KR" altLang="en-US" dirty="0" smtClean="0">
                <a:solidFill>
                  <a:srgbClr val="FF0000"/>
                </a:solidFill>
              </a:rPr>
              <a:t>정확한 일시는 홈페이지 공지</a:t>
            </a:r>
            <a:r>
              <a:rPr lang="en-US" altLang="ko-KR" dirty="0" smtClean="0">
                <a:solidFill>
                  <a:srgbClr val="FF0000"/>
                </a:solidFill>
              </a:rPr>
              <a:t>)</a:t>
            </a:r>
          </a:p>
          <a:p>
            <a:pPr marL="361950" indent="-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ko-KR" altLang="en-US" dirty="0" smtClean="0"/>
              <a:t>방법</a:t>
            </a:r>
            <a:r>
              <a:rPr lang="en-US" altLang="ko-KR" dirty="0" smtClean="0"/>
              <a:t>: </a:t>
            </a:r>
            <a:r>
              <a:rPr lang="ko-KR" altLang="en-US" dirty="0" smtClean="0"/>
              <a:t>은행창구 </a:t>
            </a:r>
            <a:r>
              <a:rPr lang="en-US" altLang="ko-KR" dirty="0" smtClean="0"/>
              <a:t>/ </a:t>
            </a:r>
            <a:r>
              <a:rPr lang="ko-KR" altLang="en-US" dirty="0" err="1" smtClean="0"/>
              <a:t>신한은행</a:t>
            </a:r>
            <a:r>
              <a:rPr lang="ko-KR" altLang="en-US" dirty="0" smtClean="0"/>
              <a:t> 가상계좌</a:t>
            </a:r>
            <a:endParaRPr lang="en-US" altLang="ko-KR" dirty="0" smtClean="0"/>
          </a:p>
          <a:p>
            <a:pPr marL="361950" indent="-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endParaRPr lang="en-US" altLang="ko-KR" dirty="0"/>
          </a:p>
          <a:p>
            <a:pPr>
              <a:spcBef>
                <a:spcPts val="600"/>
              </a:spcBef>
              <a:buFont typeface="Wingdings" panose="05000000000000000000" pitchFamily="2" charset="2"/>
              <a:buChar char="u"/>
              <a:tabLst>
                <a:tab pos="361950" algn="l"/>
              </a:tabLst>
            </a:pPr>
            <a:r>
              <a:rPr lang="en-US" altLang="ko-KR" dirty="0" smtClean="0"/>
              <a:t> </a:t>
            </a:r>
            <a:r>
              <a:rPr lang="ko-KR" altLang="en-US" dirty="0" smtClean="0"/>
              <a:t>분할납부</a:t>
            </a:r>
            <a:endParaRPr lang="en-US" altLang="ko-KR" dirty="0" smtClean="0"/>
          </a:p>
          <a:p>
            <a:pPr marL="361950" indent="-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ko-KR" altLang="en-US" dirty="0" smtClean="0"/>
              <a:t>시기</a:t>
            </a:r>
            <a:r>
              <a:rPr lang="en-US" altLang="ko-KR" dirty="0" smtClean="0"/>
              <a:t>: </a:t>
            </a:r>
            <a:r>
              <a:rPr lang="ko-KR" altLang="en-US" dirty="0" smtClean="0">
                <a:solidFill>
                  <a:srgbClr val="FF0000"/>
                </a:solidFill>
              </a:rPr>
              <a:t>학기 시작 </a:t>
            </a:r>
            <a:r>
              <a:rPr lang="en-US" altLang="ko-KR" dirty="0" smtClean="0">
                <a:solidFill>
                  <a:srgbClr val="FF0000"/>
                </a:solidFill>
              </a:rPr>
              <a:t>3</a:t>
            </a:r>
            <a:r>
              <a:rPr lang="ko-KR" altLang="en-US" dirty="0" smtClean="0">
                <a:solidFill>
                  <a:srgbClr val="FF0000"/>
                </a:solidFill>
              </a:rPr>
              <a:t>주 전후 </a:t>
            </a:r>
            <a:r>
              <a:rPr lang="en-US" altLang="ko-KR" dirty="0">
                <a:solidFill>
                  <a:srgbClr val="FF0000"/>
                </a:solidFill>
              </a:rPr>
              <a:t>(</a:t>
            </a:r>
            <a:r>
              <a:rPr lang="ko-KR" altLang="en-US" dirty="0">
                <a:solidFill>
                  <a:srgbClr val="FF0000"/>
                </a:solidFill>
              </a:rPr>
              <a:t>정확한 일시는 홈페이지 공지</a:t>
            </a:r>
            <a:r>
              <a:rPr lang="en-US" altLang="ko-KR" dirty="0">
                <a:solidFill>
                  <a:srgbClr val="FF0000"/>
                </a:solidFill>
              </a:rPr>
              <a:t>)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pPr marL="361950" indent="-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ko-KR" altLang="en-US" dirty="0" smtClean="0"/>
              <a:t>대상</a:t>
            </a:r>
            <a:r>
              <a:rPr lang="en-US" altLang="ko-KR" dirty="0" smtClean="0"/>
              <a:t>: </a:t>
            </a:r>
            <a:r>
              <a:rPr lang="ko-KR" altLang="en-US" dirty="0" smtClean="0"/>
              <a:t>재학생</a:t>
            </a:r>
            <a:r>
              <a:rPr lang="en-US" altLang="ko-KR" dirty="0" smtClean="0"/>
              <a:t>(</a:t>
            </a:r>
            <a:r>
              <a:rPr lang="ko-KR" altLang="en-US" dirty="0" smtClean="0"/>
              <a:t>단</a:t>
            </a:r>
            <a:r>
              <a:rPr lang="en-US" altLang="ko-KR" dirty="0" smtClean="0"/>
              <a:t>, </a:t>
            </a:r>
            <a:r>
              <a:rPr lang="ko-KR" altLang="en-US" dirty="0" smtClean="0"/>
              <a:t>신입생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재입학생</a:t>
            </a:r>
            <a:r>
              <a:rPr lang="ko-KR" altLang="en-US" dirty="0" smtClean="0"/>
              <a:t> 및 </a:t>
            </a:r>
            <a:r>
              <a:rPr lang="ko-KR" altLang="en-US" dirty="0" err="1" smtClean="0"/>
              <a:t>연구등록생</a:t>
            </a:r>
            <a:r>
              <a:rPr lang="ko-KR" altLang="en-US" dirty="0" smtClean="0"/>
              <a:t> 제외</a:t>
            </a:r>
            <a:r>
              <a:rPr lang="en-US" altLang="ko-KR" dirty="0" smtClean="0"/>
              <a:t>)</a:t>
            </a:r>
          </a:p>
          <a:p>
            <a:pPr marL="361950" indent="-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ko-KR" altLang="en-US" dirty="0" smtClean="0"/>
              <a:t>방법</a:t>
            </a:r>
            <a:r>
              <a:rPr lang="en-US" altLang="ko-KR" dirty="0" smtClean="0"/>
              <a:t>: 4</a:t>
            </a:r>
            <a:r>
              <a:rPr lang="ko-KR" altLang="en-US" dirty="0" smtClean="0"/>
              <a:t>회에 걸쳐 납부</a:t>
            </a:r>
            <a:r>
              <a:rPr lang="en-US" altLang="ko-KR" dirty="0" smtClean="0"/>
              <a:t>(</a:t>
            </a:r>
            <a:r>
              <a:rPr lang="ko-KR" altLang="en-US" dirty="0" smtClean="0"/>
              <a:t>분할납부 추가신청자는 </a:t>
            </a:r>
            <a:r>
              <a:rPr lang="en-US" altLang="ko-KR" dirty="0" smtClean="0"/>
              <a:t>3</a:t>
            </a:r>
            <a:r>
              <a:rPr lang="ko-KR" altLang="en-US" dirty="0" smtClean="0"/>
              <a:t>회</a:t>
            </a:r>
            <a:r>
              <a:rPr lang="en-US" altLang="ko-KR" dirty="0" smtClean="0"/>
              <a:t>)</a:t>
            </a:r>
          </a:p>
          <a:p>
            <a:pPr marL="361950" indent="-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endParaRPr lang="en-US" altLang="ko-KR" dirty="0">
              <a:solidFill>
                <a:srgbClr val="FF0000"/>
              </a:solidFill>
            </a:endParaRPr>
          </a:p>
          <a:p>
            <a:pPr>
              <a:spcBef>
                <a:spcPts val="600"/>
              </a:spcBef>
              <a:buFont typeface="Wingdings" panose="05000000000000000000" pitchFamily="2" charset="2"/>
              <a:buChar char="u"/>
              <a:tabLst>
                <a:tab pos="361950" algn="l"/>
              </a:tabLst>
            </a:pPr>
            <a:r>
              <a:rPr lang="en-US" altLang="ko-KR" dirty="0" smtClean="0"/>
              <a:t> </a:t>
            </a:r>
            <a:r>
              <a:rPr lang="ko-KR" altLang="en-US" dirty="0" smtClean="0"/>
              <a:t>학업연장재수강</a:t>
            </a:r>
            <a:endParaRPr lang="en-US" altLang="ko-KR" dirty="0" smtClean="0"/>
          </a:p>
          <a:p>
            <a:pPr marL="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ko-KR" altLang="en-US" dirty="0" smtClean="0"/>
              <a:t> 대상</a:t>
            </a:r>
            <a:r>
              <a:rPr lang="en-US" altLang="ko-KR" dirty="0" smtClean="0"/>
              <a:t>: </a:t>
            </a:r>
            <a:r>
              <a:rPr lang="ko-KR" altLang="en-US" dirty="0" smtClean="0"/>
              <a:t>수업연한 내 졸업학점 </a:t>
            </a:r>
            <a:r>
              <a:rPr lang="ko-KR" altLang="en-US" dirty="0" err="1" smtClean="0"/>
              <a:t>미이수자</a:t>
            </a:r>
            <a:endParaRPr lang="en-US" altLang="ko-KR" dirty="0" smtClean="0"/>
          </a:p>
          <a:p>
            <a:pPr marL="180975">
              <a:spcBef>
                <a:spcPts val="600"/>
              </a:spcBef>
              <a:tabLst>
                <a:tab pos="361950" algn="l"/>
              </a:tabLst>
            </a:pPr>
            <a:r>
              <a:rPr lang="en-US" altLang="ko-KR" dirty="0" smtClean="0"/>
              <a:t>  - </a:t>
            </a:r>
            <a:r>
              <a:rPr lang="ko-KR" altLang="en-US" dirty="0"/>
              <a:t>석사</a:t>
            </a:r>
            <a:r>
              <a:rPr lang="en-US" altLang="ko-KR" dirty="0"/>
              <a:t>/</a:t>
            </a:r>
            <a:r>
              <a:rPr lang="ko-KR" altLang="en-US" dirty="0"/>
              <a:t>박사과정</a:t>
            </a:r>
            <a:r>
              <a:rPr lang="en-US" altLang="ko-KR" dirty="0"/>
              <a:t>: 4</a:t>
            </a:r>
            <a:r>
              <a:rPr lang="ko-KR" altLang="en-US" dirty="0"/>
              <a:t>기 이내</a:t>
            </a:r>
            <a:r>
              <a:rPr lang="en-US" altLang="ko-KR" dirty="0"/>
              <a:t>, </a:t>
            </a:r>
            <a:r>
              <a:rPr lang="ko-KR" altLang="en-US" dirty="0"/>
              <a:t>석</a:t>
            </a:r>
            <a:r>
              <a:rPr lang="en-US" altLang="ko-KR" dirty="0"/>
              <a:t>·</a:t>
            </a:r>
            <a:r>
              <a:rPr lang="ko-KR" altLang="en-US" dirty="0"/>
              <a:t>박사통합과정</a:t>
            </a:r>
            <a:r>
              <a:rPr lang="en-US" altLang="ko-KR" dirty="0"/>
              <a:t>: 8</a:t>
            </a:r>
            <a:r>
              <a:rPr lang="ko-KR" altLang="en-US" dirty="0"/>
              <a:t>기 이내</a:t>
            </a:r>
            <a:endParaRPr lang="en-US" altLang="ko-KR" dirty="0"/>
          </a:p>
          <a:p>
            <a:pPr marL="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ko-KR" altLang="en-US" dirty="0" smtClean="0"/>
              <a:t> 수강신청 학점에 따라 등록금 고지</a:t>
            </a:r>
            <a:endParaRPr lang="en-US" altLang="ko-KR" dirty="0" smtClean="0"/>
          </a:p>
          <a:p>
            <a:pPr marL="180975">
              <a:spcBef>
                <a:spcPts val="600"/>
              </a:spcBef>
              <a:tabLst>
                <a:tab pos="361950" algn="l"/>
              </a:tabLst>
            </a:pPr>
            <a:r>
              <a:rPr lang="en-US" altLang="ko-KR" dirty="0"/>
              <a:t> </a:t>
            </a:r>
            <a:r>
              <a:rPr lang="en-US" altLang="ko-KR" dirty="0" smtClean="0"/>
              <a:t> - 1~3</a:t>
            </a:r>
            <a:r>
              <a:rPr lang="ko-KR" altLang="en-US" dirty="0" smtClean="0"/>
              <a:t>학점</a:t>
            </a:r>
            <a:r>
              <a:rPr lang="en-US" altLang="ko-KR" dirty="0" smtClean="0"/>
              <a:t>: </a:t>
            </a:r>
            <a:r>
              <a:rPr lang="ko-KR" altLang="en-US" dirty="0" smtClean="0"/>
              <a:t>해당학기 등록금의 </a:t>
            </a:r>
            <a:r>
              <a:rPr lang="en-US" altLang="ko-KR" dirty="0" smtClean="0"/>
              <a:t>½</a:t>
            </a:r>
          </a:p>
          <a:p>
            <a:pPr marL="180975">
              <a:spcBef>
                <a:spcPts val="600"/>
              </a:spcBef>
              <a:tabLst>
                <a:tab pos="361950" algn="l"/>
              </a:tabLst>
            </a:pPr>
            <a:r>
              <a:rPr lang="en-US" altLang="ko-KR" dirty="0"/>
              <a:t> </a:t>
            </a:r>
            <a:r>
              <a:rPr lang="en-US" altLang="ko-KR" dirty="0" smtClean="0"/>
              <a:t> - 0</a:t>
            </a:r>
            <a:r>
              <a:rPr lang="ko-KR" altLang="en-US" dirty="0" smtClean="0"/>
              <a:t>학점</a:t>
            </a:r>
            <a:r>
              <a:rPr lang="en-US" altLang="ko-KR" dirty="0" smtClean="0"/>
              <a:t>, 4</a:t>
            </a:r>
            <a:r>
              <a:rPr lang="ko-KR" altLang="en-US" dirty="0" smtClean="0"/>
              <a:t>학점 이상</a:t>
            </a:r>
            <a:r>
              <a:rPr lang="en-US" altLang="ko-KR" dirty="0" smtClean="0"/>
              <a:t>: </a:t>
            </a:r>
            <a:r>
              <a:rPr lang="ko-KR" altLang="en-US" dirty="0" smtClean="0"/>
              <a:t>해당학기 등록금 전액</a:t>
            </a:r>
            <a:endParaRPr lang="en-US" altLang="ko-KR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7025952" y="0"/>
            <a:ext cx="2118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>
                <a:solidFill>
                  <a:schemeClr val="bg1"/>
                </a:solidFill>
              </a:rPr>
              <a:t>www.grad.hanyang.ac.kr</a:t>
            </a:r>
            <a:endParaRPr lang="ko-KR" alt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511727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</a:t>
            </a:r>
            <a:r>
              <a:rPr lang="en-US" altLang="ko-KR" dirty="0" smtClean="0"/>
              <a:t>. </a:t>
            </a:r>
            <a:r>
              <a:rPr lang="ko-KR" altLang="en-US" dirty="0" smtClean="0"/>
              <a:t>기타 학사안내</a:t>
            </a:r>
            <a:endParaRPr lang="ko-KR" altLang="en-US" dirty="0"/>
          </a:p>
        </p:txBody>
      </p:sp>
      <p:sp>
        <p:nvSpPr>
          <p:cNvPr id="5" name="부제목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 err="1" smtClean="0"/>
              <a:t>학적변동</a:t>
            </a:r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932254" y="1520982"/>
            <a:ext cx="8059345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u"/>
            </a:pPr>
            <a:r>
              <a:rPr lang="ko-KR" altLang="en-US" dirty="0" smtClean="0"/>
              <a:t>휴학</a:t>
            </a:r>
            <a:r>
              <a:rPr lang="en-US" altLang="ko-KR" dirty="0" smtClean="0"/>
              <a:t>, </a:t>
            </a:r>
            <a:r>
              <a:rPr lang="ko-KR" altLang="en-US" dirty="0" smtClean="0"/>
              <a:t>복학</a:t>
            </a:r>
            <a:endParaRPr lang="en-US" altLang="ko-KR" dirty="0" smtClean="0"/>
          </a:p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u"/>
            </a:pPr>
            <a:endParaRPr lang="en-US" altLang="ko-KR" dirty="0"/>
          </a:p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u"/>
            </a:pPr>
            <a:endParaRPr lang="en-US" altLang="ko-KR" dirty="0" smtClean="0"/>
          </a:p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u"/>
            </a:pPr>
            <a:endParaRPr lang="en-US" altLang="ko-KR" dirty="0"/>
          </a:p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u"/>
            </a:pPr>
            <a:endParaRPr lang="en-US" altLang="ko-KR" dirty="0" smtClean="0"/>
          </a:p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u"/>
            </a:pPr>
            <a:endParaRPr lang="en-US" altLang="ko-KR" dirty="0"/>
          </a:p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u"/>
            </a:pPr>
            <a:endParaRPr lang="en-US" altLang="ko-KR" dirty="0" smtClean="0"/>
          </a:p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u"/>
            </a:pPr>
            <a:endParaRPr lang="en-US" altLang="ko-KR" dirty="0"/>
          </a:p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u"/>
            </a:pPr>
            <a:endParaRPr lang="en-US" altLang="ko-KR" dirty="0" smtClean="0"/>
          </a:p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u"/>
            </a:pPr>
            <a:endParaRPr lang="en-US" altLang="ko-KR" dirty="0"/>
          </a:p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u"/>
            </a:pPr>
            <a:endParaRPr lang="en-US" altLang="ko-KR" dirty="0" smtClean="0"/>
          </a:p>
          <a:p>
            <a:pPr marL="180975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ko-KR" altLang="en-US" dirty="0" smtClean="0"/>
              <a:t> 신입생 휴학신청기간</a:t>
            </a:r>
            <a:r>
              <a:rPr lang="en-US" altLang="ko-KR" dirty="0" smtClean="0"/>
              <a:t>: </a:t>
            </a:r>
            <a:r>
              <a:rPr lang="en-US" altLang="ko-KR" dirty="0" smtClean="0">
                <a:solidFill>
                  <a:srgbClr val="FF0000"/>
                </a:solidFill>
              </a:rPr>
              <a:t>2019. 9. 2(</a:t>
            </a:r>
            <a:r>
              <a:rPr lang="ko-KR" altLang="en-US" dirty="0" smtClean="0">
                <a:solidFill>
                  <a:srgbClr val="FF0000"/>
                </a:solidFill>
              </a:rPr>
              <a:t>월</a:t>
            </a:r>
            <a:r>
              <a:rPr lang="en-US" altLang="ko-KR" dirty="0" smtClean="0">
                <a:solidFill>
                  <a:srgbClr val="FF0000"/>
                </a:solidFill>
              </a:rPr>
              <a:t>) ~ 9. 4(</a:t>
            </a:r>
            <a:r>
              <a:rPr lang="ko-KR" altLang="en-US" dirty="0" smtClean="0">
                <a:solidFill>
                  <a:srgbClr val="FF0000"/>
                </a:solidFill>
              </a:rPr>
              <a:t>수</a:t>
            </a:r>
            <a:r>
              <a:rPr lang="en-US" altLang="ko-KR" dirty="0" smtClean="0">
                <a:solidFill>
                  <a:srgbClr val="FF0000"/>
                </a:solidFill>
              </a:rPr>
              <a:t>)</a:t>
            </a:r>
            <a:endParaRPr lang="en-US" altLang="ko-KR" dirty="0">
              <a:solidFill>
                <a:srgbClr val="FF0000"/>
              </a:solidFill>
            </a:endParaRPr>
          </a:p>
          <a:p>
            <a:pPr marL="180975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altLang="ko-KR" dirty="0" smtClean="0"/>
              <a:t> </a:t>
            </a:r>
            <a:r>
              <a:rPr lang="ko-KR" altLang="en-US" dirty="0" smtClean="0"/>
              <a:t>재학생 </a:t>
            </a:r>
            <a:r>
              <a:rPr lang="ko-KR" altLang="en-US" dirty="0" err="1" smtClean="0"/>
              <a:t>휴</a:t>
            </a:r>
            <a:r>
              <a:rPr lang="en-US" altLang="ko-KR" dirty="0" smtClean="0"/>
              <a:t>·</a:t>
            </a:r>
            <a:r>
              <a:rPr lang="ko-KR" altLang="en-US" dirty="0" smtClean="0"/>
              <a:t>복학 신청기간</a:t>
            </a:r>
            <a:r>
              <a:rPr lang="en-US" altLang="ko-KR" dirty="0" smtClean="0"/>
              <a:t>: </a:t>
            </a:r>
            <a:r>
              <a:rPr lang="ko-KR" altLang="en-US" dirty="0" smtClean="0"/>
              <a:t>매 학기 개강 한달 전</a:t>
            </a:r>
            <a:r>
              <a:rPr lang="en-US" altLang="ko-KR" dirty="0" smtClean="0"/>
              <a:t>, </a:t>
            </a:r>
            <a:r>
              <a:rPr lang="ko-KR" altLang="en-US" dirty="0" smtClean="0">
                <a:solidFill>
                  <a:srgbClr val="FF0000"/>
                </a:solidFill>
              </a:rPr>
              <a:t>각 단과대학 </a:t>
            </a:r>
            <a:r>
              <a:rPr lang="ko-KR" altLang="en-US" dirty="0" err="1" smtClean="0">
                <a:solidFill>
                  <a:srgbClr val="FF0000"/>
                </a:solidFill>
              </a:rPr>
              <a:t>행정팀</a:t>
            </a:r>
            <a:endParaRPr lang="en-US" altLang="ko-KR" dirty="0" smtClean="0">
              <a:solidFill>
                <a:srgbClr val="FF0000"/>
              </a:solidFill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8085122"/>
              </p:ext>
            </p:extLst>
          </p:nvPr>
        </p:nvGraphicFramePr>
        <p:xfrm>
          <a:off x="932254" y="1890314"/>
          <a:ext cx="7967301" cy="34727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72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7425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5576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3802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휴학 종류</a:t>
                      </a:r>
                      <a:endParaRPr lang="ko-KR" altLang="en-US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재학 중 가능횟수</a:t>
                      </a:r>
                      <a:endParaRPr lang="ko-KR" altLang="en-US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</a:t>
                      </a:r>
                      <a:r>
                        <a:rPr lang="ko-KR" altLang="en-US" dirty="0" smtClean="0"/>
                        <a:t>회당 기간</a:t>
                      </a:r>
                      <a:endParaRPr lang="ko-KR" altLang="en-US" dirty="0"/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2373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b="1" dirty="0" smtClean="0"/>
                        <a:t>일반 휴학</a:t>
                      </a:r>
                      <a:endParaRPr lang="ko-KR" altLang="en-US" b="1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r>
                        <a:rPr lang="ko-KR" altLang="en-US" b="1" dirty="0" smtClean="0">
                          <a:solidFill>
                            <a:srgbClr val="FF0000"/>
                          </a:solidFill>
                        </a:rPr>
                        <a:t>회</a:t>
                      </a:r>
                      <a:r>
                        <a:rPr lang="en-US" altLang="ko-KR" dirty="0" smtClean="0"/>
                        <a:t>(</a:t>
                      </a:r>
                      <a:r>
                        <a:rPr lang="ko-KR" altLang="en-US" dirty="0" smtClean="0"/>
                        <a:t>가사휴학</a:t>
                      </a:r>
                      <a:r>
                        <a:rPr lang="en-US" altLang="ko-KR" dirty="0" smtClean="0"/>
                        <a:t>+</a:t>
                      </a:r>
                      <a:r>
                        <a:rPr lang="ko-KR" altLang="en-US" dirty="0" smtClean="0"/>
                        <a:t>병가휴학</a:t>
                      </a:r>
                      <a:r>
                        <a:rPr lang="en-US" altLang="ko-KR" dirty="0" smtClean="0"/>
                        <a:t>)</a:t>
                      </a:r>
                    </a:p>
                    <a:p>
                      <a:pPr algn="ctr" latinLnBrk="1"/>
                      <a:r>
                        <a:rPr lang="en-US" altLang="ko-KR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※</a:t>
                      </a:r>
                      <a:r>
                        <a:rPr lang="ko-KR" altLang="en-US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석</a:t>
                      </a:r>
                      <a:r>
                        <a:rPr lang="en-US" altLang="ko-KR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·</a:t>
                      </a:r>
                      <a:r>
                        <a:rPr lang="ko-KR" altLang="en-US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박사통합과정은 </a:t>
                      </a:r>
                      <a:r>
                        <a:rPr lang="en-US" altLang="ko-KR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3</a:t>
                      </a:r>
                      <a:r>
                        <a:rPr lang="ko-KR" altLang="en-US" dirty="0" smtClean="0"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회</a:t>
                      </a:r>
                      <a:endParaRPr lang="ko-KR" altLang="en-US" dirty="0" smtClean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 smtClean="0"/>
                        <a:t>최대 </a:t>
                      </a:r>
                      <a:r>
                        <a:rPr lang="en-US" altLang="ko-KR" dirty="0" smtClean="0"/>
                        <a:t>2</a:t>
                      </a:r>
                      <a:r>
                        <a:rPr lang="ko-KR" altLang="en-US" dirty="0" smtClean="0"/>
                        <a:t>개 학기</a:t>
                      </a:r>
                      <a:endParaRPr lang="ko-KR" altLang="en-US" dirty="0"/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2373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smtClean="0"/>
                        <a:t>입대 휴학</a:t>
                      </a:r>
                      <a:endParaRPr lang="ko-KR" altLang="en-US" b="1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r>
                        <a:rPr lang="ko-KR" altLang="en-US" b="1" dirty="0" smtClean="0">
                          <a:solidFill>
                            <a:srgbClr val="FF0000"/>
                          </a:solidFill>
                        </a:rPr>
                        <a:t>회</a:t>
                      </a:r>
                      <a:endParaRPr lang="ko-KR" altLang="en-US" b="1" dirty="0">
                        <a:solidFill>
                          <a:srgbClr val="FF0000"/>
                        </a:solidFill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3</a:t>
                      </a:r>
                      <a:r>
                        <a:rPr lang="ko-KR" altLang="en-US" dirty="0" smtClean="0"/>
                        <a:t>년 원칙</a:t>
                      </a:r>
                      <a:endParaRPr lang="ko-KR" altLang="en-US" dirty="0"/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8729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dirty="0" smtClean="0"/>
                        <a:t>특별 휴학</a:t>
                      </a:r>
                      <a:endParaRPr lang="ko-KR" altLang="en-US" b="1" dirty="0"/>
                    </a:p>
                  </a:txBody>
                  <a:tcPr marL="0" marR="0" marT="0" marB="0" anchor="ctr"/>
                </a:tc>
                <a:tc gridSpan="2">
                  <a:txBody>
                    <a:bodyPr/>
                    <a:lstStyle/>
                    <a:p>
                      <a:pPr marL="285750" marR="0" lvl="0" indent="-2857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dirty="0" smtClean="0"/>
                        <a:t>임신</a:t>
                      </a:r>
                      <a:r>
                        <a:rPr lang="en-US" altLang="ko-KR" dirty="0" smtClean="0"/>
                        <a:t>(</a:t>
                      </a:r>
                      <a:r>
                        <a:rPr lang="ko-KR" altLang="en-US" dirty="0" smtClean="0"/>
                        <a:t>출산</a:t>
                      </a:r>
                      <a:r>
                        <a:rPr lang="en-US" altLang="ko-KR" dirty="0" smtClean="0"/>
                        <a:t>)</a:t>
                      </a:r>
                      <a:r>
                        <a:rPr lang="ko-KR" altLang="en-US" dirty="0" smtClean="0"/>
                        <a:t>휴학</a:t>
                      </a:r>
                      <a:r>
                        <a:rPr lang="en-US" altLang="ko-KR" dirty="0" smtClean="0"/>
                        <a:t>, </a:t>
                      </a:r>
                      <a:r>
                        <a:rPr lang="ko-KR" altLang="en-US" dirty="0" smtClean="0"/>
                        <a:t>만 </a:t>
                      </a:r>
                      <a:r>
                        <a:rPr lang="en-US" altLang="ko-KR" dirty="0" smtClean="0"/>
                        <a:t>8</a:t>
                      </a:r>
                      <a:r>
                        <a:rPr lang="ko-KR" altLang="en-US" dirty="0" err="1" smtClean="0"/>
                        <a:t>세이하</a:t>
                      </a:r>
                      <a:r>
                        <a:rPr lang="ko-KR" altLang="en-US" dirty="0" smtClean="0"/>
                        <a:t> 육아를 위한 휴학</a:t>
                      </a:r>
                      <a:r>
                        <a:rPr lang="en-US" altLang="ko-KR" dirty="0" smtClean="0">
                          <a:effectLst/>
                        </a:rPr>
                        <a:t>: </a:t>
                      </a:r>
                      <a:r>
                        <a:rPr lang="ko-KR" altLang="en-US" dirty="0" smtClean="0">
                          <a:effectLst/>
                        </a:rPr>
                        <a:t>임신</a:t>
                      </a:r>
                      <a:r>
                        <a:rPr lang="en-US" altLang="ko-KR" dirty="0" smtClean="0">
                          <a:effectLst/>
                        </a:rPr>
                        <a:t>(</a:t>
                      </a:r>
                      <a:r>
                        <a:rPr lang="ko-KR" altLang="en-US" dirty="0" smtClean="0">
                          <a:effectLst/>
                        </a:rPr>
                        <a:t>출산</a:t>
                      </a:r>
                      <a:r>
                        <a:rPr lang="en-US" altLang="ko-KR" dirty="0" smtClean="0">
                          <a:effectLst/>
                        </a:rPr>
                        <a:t>), </a:t>
                      </a:r>
                      <a:r>
                        <a:rPr lang="ko-KR" altLang="en-US" dirty="0" smtClean="0">
                          <a:effectLst/>
                        </a:rPr>
                        <a:t>육아휴학은 통산하여 </a:t>
                      </a:r>
                      <a:r>
                        <a:rPr lang="en-US" altLang="ko-KR" dirty="0" smtClean="0">
                          <a:effectLst/>
                        </a:rPr>
                        <a:t>2</a:t>
                      </a:r>
                      <a:r>
                        <a:rPr lang="ko-KR" altLang="en-US" dirty="0" smtClean="0">
                          <a:effectLst/>
                        </a:rPr>
                        <a:t>년을 초과할 수 없다</a:t>
                      </a:r>
                      <a:r>
                        <a:rPr lang="en-US" altLang="ko-KR" dirty="0" smtClean="0">
                          <a:effectLst/>
                        </a:rPr>
                        <a:t>. (1</a:t>
                      </a:r>
                      <a:r>
                        <a:rPr lang="ko-KR" altLang="en-US" dirty="0" smtClean="0">
                          <a:effectLst/>
                        </a:rPr>
                        <a:t>회</a:t>
                      </a:r>
                      <a:r>
                        <a:rPr lang="en-US" altLang="ko-KR" dirty="0" smtClean="0">
                          <a:effectLst/>
                        </a:rPr>
                        <a:t>, </a:t>
                      </a:r>
                      <a:r>
                        <a:rPr lang="ko-KR" altLang="en-US" dirty="0" smtClean="0">
                          <a:effectLst/>
                        </a:rPr>
                        <a:t>최대 </a:t>
                      </a:r>
                      <a:r>
                        <a:rPr lang="en-US" altLang="ko-KR" dirty="0" smtClean="0">
                          <a:effectLst/>
                        </a:rPr>
                        <a:t>2</a:t>
                      </a:r>
                      <a:r>
                        <a:rPr lang="ko-KR" altLang="en-US" dirty="0" smtClean="0">
                          <a:effectLst/>
                        </a:rPr>
                        <a:t>학기</a:t>
                      </a:r>
                      <a:r>
                        <a:rPr lang="en-US" altLang="ko-KR" dirty="0" smtClean="0">
                          <a:effectLst/>
                        </a:rPr>
                        <a:t>) , </a:t>
                      </a:r>
                      <a:r>
                        <a:rPr lang="ko-KR" altLang="en-US" dirty="0" smtClean="0">
                          <a:effectLst/>
                        </a:rPr>
                        <a:t>임신</a:t>
                      </a:r>
                      <a:r>
                        <a:rPr lang="en-US" altLang="ko-KR" dirty="0" smtClean="0">
                          <a:effectLst/>
                        </a:rPr>
                        <a:t>(</a:t>
                      </a:r>
                      <a:r>
                        <a:rPr lang="ko-KR" altLang="en-US" dirty="0" smtClean="0">
                          <a:effectLst/>
                        </a:rPr>
                        <a:t>출산</a:t>
                      </a:r>
                      <a:r>
                        <a:rPr lang="en-US" altLang="ko-KR" dirty="0" smtClean="0">
                          <a:effectLst/>
                        </a:rPr>
                        <a:t>)</a:t>
                      </a:r>
                      <a:r>
                        <a:rPr lang="ko-KR" altLang="en-US" dirty="0" smtClean="0">
                          <a:effectLst/>
                        </a:rPr>
                        <a:t>휴학은 본인만 가능</a:t>
                      </a:r>
                      <a:endParaRPr lang="en-US" altLang="ko-KR" dirty="0" smtClean="0">
                        <a:effectLst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dirty="0" smtClean="0"/>
                        <a:t>해외근무</a:t>
                      </a:r>
                      <a:r>
                        <a:rPr lang="en-US" altLang="ko-KR" dirty="0" smtClean="0"/>
                        <a:t>(</a:t>
                      </a:r>
                      <a:r>
                        <a:rPr lang="ko-KR" altLang="en-US" dirty="0" smtClean="0"/>
                        <a:t>전근</a:t>
                      </a:r>
                      <a:r>
                        <a:rPr lang="en-US" altLang="ko-KR" dirty="0" smtClean="0"/>
                        <a:t>, </a:t>
                      </a:r>
                      <a:r>
                        <a:rPr lang="ko-KR" altLang="en-US" dirty="0" smtClean="0"/>
                        <a:t>파견</a:t>
                      </a:r>
                      <a:r>
                        <a:rPr lang="en-US" altLang="ko-KR" dirty="0" smtClean="0"/>
                        <a:t>)</a:t>
                      </a:r>
                      <a:r>
                        <a:rPr lang="ko-KR" altLang="en-US" dirty="0" smtClean="0"/>
                        <a:t>의 사유로 인한 휴학</a:t>
                      </a:r>
                      <a:r>
                        <a:rPr lang="en-US" altLang="ko-KR" dirty="0" smtClean="0"/>
                        <a:t>: </a:t>
                      </a:r>
                      <a:r>
                        <a:rPr lang="ko-KR" altLang="en-US" dirty="0" smtClean="0">
                          <a:effectLst/>
                        </a:rPr>
                        <a:t>해외근무</a:t>
                      </a:r>
                      <a:r>
                        <a:rPr lang="en-US" altLang="ko-KR" dirty="0" smtClean="0">
                          <a:effectLst/>
                        </a:rPr>
                        <a:t>(</a:t>
                      </a:r>
                      <a:r>
                        <a:rPr lang="ko-KR" altLang="en-US" dirty="0" smtClean="0">
                          <a:effectLst/>
                        </a:rPr>
                        <a:t>파견</a:t>
                      </a:r>
                      <a:r>
                        <a:rPr lang="en-US" altLang="ko-KR" dirty="0" smtClean="0">
                          <a:effectLst/>
                        </a:rPr>
                        <a:t>)</a:t>
                      </a:r>
                      <a:r>
                        <a:rPr lang="ko-KR" altLang="en-US" dirty="0" smtClean="0">
                          <a:effectLst/>
                        </a:rPr>
                        <a:t>등의 해당기간</a:t>
                      </a: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7025952" y="0"/>
            <a:ext cx="2118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>
                <a:solidFill>
                  <a:schemeClr val="bg1"/>
                </a:solidFill>
              </a:rPr>
              <a:t>www.grad.hanyang.ac.kr</a:t>
            </a:r>
            <a:endParaRPr lang="ko-KR" alt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733749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</a:t>
            </a:r>
            <a:r>
              <a:rPr lang="en-US" altLang="ko-KR" dirty="0" smtClean="0"/>
              <a:t>. </a:t>
            </a:r>
            <a:r>
              <a:rPr lang="ko-KR" altLang="en-US" dirty="0" smtClean="0"/>
              <a:t>기타 학사안내</a:t>
            </a:r>
            <a:endParaRPr lang="ko-KR" altLang="en-US" dirty="0"/>
          </a:p>
        </p:txBody>
      </p:sp>
      <p:sp>
        <p:nvSpPr>
          <p:cNvPr id="5" name="부제목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 err="1" smtClean="0"/>
              <a:t>학적변동</a:t>
            </a:r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932255" y="1520982"/>
            <a:ext cx="8059345" cy="41088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u"/>
            </a:pPr>
            <a:r>
              <a:rPr lang="ko-KR" altLang="en-US" dirty="0" smtClean="0"/>
              <a:t>석</a:t>
            </a:r>
            <a:r>
              <a:rPr lang="en-US" altLang="ko-KR" dirty="0" smtClean="0"/>
              <a:t>·</a:t>
            </a:r>
            <a:r>
              <a:rPr lang="ko-KR" altLang="en-US" dirty="0" smtClean="0"/>
              <a:t>박사통합과정 전환</a:t>
            </a:r>
            <a:endParaRPr lang="en-US" altLang="ko-KR" dirty="0" smtClean="0"/>
          </a:p>
          <a:p>
            <a:pPr marL="361950" indent="-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ko-KR" altLang="en-US" dirty="0" smtClean="0"/>
              <a:t>지원자격</a:t>
            </a:r>
            <a:endParaRPr lang="en-US" altLang="ko-KR" dirty="0" smtClean="0"/>
          </a:p>
          <a:p>
            <a:pPr marL="442913" indent="-261938">
              <a:spcBef>
                <a:spcPts val="600"/>
              </a:spcBef>
              <a:tabLst>
                <a:tab pos="361950" algn="l"/>
              </a:tabLst>
            </a:pPr>
            <a:r>
              <a:rPr lang="en-US" altLang="ko-KR" dirty="0" smtClean="0"/>
              <a:t> - </a:t>
            </a:r>
            <a:r>
              <a:rPr lang="ko-KR" altLang="en-US" dirty="0" smtClean="0"/>
              <a:t>본교 대학원 석사학위과정에 </a:t>
            </a:r>
            <a:r>
              <a:rPr lang="ko-KR" altLang="en-US" dirty="0" err="1" smtClean="0"/>
              <a:t>신입학</a:t>
            </a:r>
            <a:r>
              <a:rPr lang="ko-KR" altLang="en-US" dirty="0" smtClean="0"/>
              <a:t> 한 자로서 </a:t>
            </a:r>
            <a:r>
              <a:rPr lang="en-US" altLang="ko-KR" dirty="0" smtClean="0">
                <a:solidFill>
                  <a:srgbClr val="FF0000"/>
                </a:solidFill>
              </a:rPr>
              <a:t>2</a:t>
            </a:r>
            <a:r>
              <a:rPr lang="ko-KR" altLang="en-US" dirty="0" smtClean="0">
                <a:solidFill>
                  <a:srgbClr val="FF0000"/>
                </a:solidFill>
              </a:rPr>
              <a:t>차 또는 </a:t>
            </a:r>
            <a:r>
              <a:rPr lang="en-US" altLang="ko-KR" dirty="0" smtClean="0">
                <a:solidFill>
                  <a:srgbClr val="FF0000"/>
                </a:solidFill>
              </a:rPr>
              <a:t>3</a:t>
            </a:r>
            <a:r>
              <a:rPr lang="ko-KR" altLang="en-US" dirty="0" smtClean="0">
                <a:solidFill>
                  <a:srgbClr val="FF0000"/>
                </a:solidFill>
              </a:rPr>
              <a:t>차 학기를 이수</a:t>
            </a:r>
            <a:r>
              <a:rPr lang="ko-KR" altLang="en-US" dirty="0" smtClean="0"/>
              <a:t>하고 각각 </a:t>
            </a:r>
            <a:r>
              <a:rPr lang="en-US" altLang="ko-KR" dirty="0" smtClean="0">
                <a:solidFill>
                  <a:srgbClr val="FF0000"/>
                </a:solidFill>
              </a:rPr>
              <a:t>15</a:t>
            </a:r>
            <a:r>
              <a:rPr lang="ko-KR" altLang="en-US" dirty="0" smtClean="0">
                <a:solidFill>
                  <a:srgbClr val="FF0000"/>
                </a:solidFill>
              </a:rPr>
              <a:t>학점</a:t>
            </a:r>
            <a:r>
              <a:rPr lang="en-US" altLang="ko-KR" dirty="0" smtClean="0">
                <a:solidFill>
                  <a:srgbClr val="FF0000"/>
                </a:solidFill>
              </a:rPr>
              <a:t>, 24</a:t>
            </a:r>
            <a:r>
              <a:rPr lang="ko-KR" altLang="en-US" dirty="0" smtClean="0">
                <a:solidFill>
                  <a:srgbClr val="FF0000"/>
                </a:solidFill>
              </a:rPr>
              <a:t>학점 이상 취득</a:t>
            </a:r>
            <a:r>
              <a:rPr lang="ko-KR" altLang="en-US" dirty="0" smtClean="0"/>
              <a:t>한 자</a:t>
            </a:r>
            <a:endParaRPr lang="en-US" altLang="ko-KR" dirty="0" smtClean="0"/>
          </a:p>
          <a:p>
            <a:pPr marL="180975">
              <a:spcBef>
                <a:spcPts val="600"/>
              </a:spcBef>
              <a:tabLst>
                <a:tab pos="361950" algn="l"/>
              </a:tabLst>
            </a:pPr>
            <a:r>
              <a:rPr lang="en-US" altLang="ko-KR" dirty="0"/>
              <a:t> </a:t>
            </a:r>
            <a:r>
              <a:rPr lang="en-US" altLang="ko-KR" dirty="0" smtClean="0"/>
              <a:t>- </a:t>
            </a:r>
            <a:r>
              <a:rPr lang="ko-KR" altLang="en-US" dirty="0" smtClean="0">
                <a:solidFill>
                  <a:srgbClr val="FF0000"/>
                </a:solidFill>
              </a:rPr>
              <a:t>동일 학과</a:t>
            </a:r>
            <a:r>
              <a:rPr lang="en-US" altLang="ko-KR" dirty="0" smtClean="0">
                <a:solidFill>
                  <a:srgbClr val="FF0000"/>
                </a:solidFill>
              </a:rPr>
              <a:t>(</a:t>
            </a:r>
            <a:r>
              <a:rPr lang="ko-KR" altLang="en-US" dirty="0" smtClean="0">
                <a:solidFill>
                  <a:srgbClr val="FF0000"/>
                </a:solidFill>
              </a:rPr>
              <a:t>전공</a:t>
            </a:r>
            <a:r>
              <a:rPr lang="en-US" altLang="ko-KR" dirty="0" smtClean="0">
                <a:solidFill>
                  <a:srgbClr val="FF0000"/>
                </a:solidFill>
              </a:rPr>
              <a:t>)</a:t>
            </a:r>
            <a:r>
              <a:rPr lang="ko-KR" altLang="en-US" dirty="0" smtClean="0"/>
              <a:t>만 지원 가능</a:t>
            </a:r>
            <a:endParaRPr lang="en-US" altLang="ko-KR" dirty="0" smtClean="0"/>
          </a:p>
          <a:p>
            <a:pPr marL="180975">
              <a:spcBef>
                <a:spcPts val="600"/>
              </a:spcBef>
              <a:tabLst>
                <a:tab pos="361950" algn="l"/>
              </a:tabLst>
            </a:pPr>
            <a:r>
              <a:rPr lang="en-US" altLang="ko-KR" dirty="0"/>
              <a:t> </a:t>
            </a:r>
            <a:r>
              <a:rPr lang="en-US" altLang="ko-KR" dirty="0" smtClean="0"/>
              <a:t>- </a:t>
            </a:r>
            <a:r>
              <a:rPr lang="ko-KR" altLang="en-US" dirty="0" smtClean="0"/>
              <a:t>석사과정 </a:t>
            </a:r>
            <a:r>
              <a:rPr lang="ko-KR" altLang="en-US" dirty="0" smtClean="0">
                <a:solidFill>
                  <a:srgbClr val="FF0000"/>
                </a:solidFill>
              </a:rPr>
              <a:t>평점평균 </a:t>
            </a:r>
            <a:r>
              <a:rPr lang="en-US" altLang="ko-KR" dirty="0" smtClean="0">
                <a:solidFill>
                  <a:srgbClr val="FF0000"/>
                </a:solidFill>
              </a:rPr>
              <a:t>3.75 </a:t>
            </a:r>
            <a:r>
              <a:rPr lang="ko-KR" altLang="en-US" dirty="0" smtClean="0">
                <a:solidFill>
                  <a:srgbClr val="FF0000"/>
                </a:solidFill>
              </a:rPr>
              <a:t>이상</a:t>
            </a:r>
            <a:r>
              <a:rPr lang="ko-KR" altLang="en-US" dirty="0" smtClean="0"/>
              <a:t>인 학생</a:t>
            </a:r>
            <a:endParaRPr lang="en-US" altLang="ko-KR" dirty="0"/>
          </a:p>
          <a:p>
            <a:pPr marL="361950" indent="-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ko-KR" altLang="en-US" dirty="0" err="1" smtClean="0"/>
              <a:t>전환자</a:t>
            </a:r>
            <a:r>
              <a:rPr lang="ko-KR" altLang="en-US" dirty="0" smtClean="0"/>
              <a:t> 혜택</a:t>
            </a:r>
            <a:endParaRPr lang="en-US" altLang="ko-KR" dirty="0" smtClean="0"/>
          </a:p>
          <a:p>
            <a:pPr marL="180975">
              <a:spcBef>
                <a:spcPts val="600"/>
              </a:spcBef>
              <a:tabLst>
                <a:tab pos="361950" algn="l"/>
              </a:tabLst>
            </a:pPr>
            <a:r>
              <a:rPr lang="en-US" altLang="ko-KR" dirty="0"/>
              <a:t> </a:t>
            </a:r>
            <a:r>
              <a:rPr lang="en-US" altLang="ko-KR" dirty="0" smtClean="0"/>
              <a:t>- </a:t>
            </a:r>
            <a:r>
              <a:rPr lang="ko-KR" altLang="en-US" dirty="0" smtClean="0"/>
              <a:t>전환신청 전 어학시험을 통과한 경우 박사논문 신청을 위한 외국어시험 면제</a:t>
            </a:r>
            <a:endParaRPr lang="en-US" altLang="ko-KR" dirty="0" smtClean="0"/>
          </a:p>
          <a:p>
            <a:pPr marL="180975">
              <a:spcBef>
                <a:spcPts val="600"/>
              </a:spcBef>
              <a:tabLst>
                <a:tab pos="361950" algn="l"/>
              </a:tabLst>
            </a:pPr>
            <a:r>
              <a:rPr lang="en-US" altLang="ko-KR" dirty="0" smtClean="0"/>
              <a:t> - </a:t>
            </a:r>
            <a:r>
              <a:rPr lang="ko-KR" altLang="en-US" dirty="0" smtClean="0"/>
              <a:t>박사과정 입학금 면제</a:t>
            </a:r>
            <a:endParaRPr lang="en-US" altLang="ko-KR" dirty="0"/>
          </a:p>
          <a:p>
            <a:pPr marL="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ko-KR" altLang="en-US" dirty="0" smtClean="0"/>
              <a:t> 신청기간</a:t>
            </a:r>
            <a:endParaRPr lang="en-US" altLang="ko-KR" dirty="0" smtClean="0"/>
          </a:p>
          <a:p>
            <a:pPr marL="180975">
              <a:spcBef>
                <a:spcPts val="600"/>
              </a:spcBef>
              <a:tabLst>
                <a:tab pos="361950" algn="l"/>
              </a:tabLst>
            </a:pPr>
            <a:r>
              <a:rPr lang="en-US" altLang="ko-KR" dirty="0"/>
              <a:t> </a:t>
            </a:r>
            <a:r>
              <a:rPr lang="en-US" altLang="ko-KR" dirty="0" smtClean="0"/>
              <a:t>- </a:t>
            </a:r>
            <a:r>
              <a:rPr lang="ko-KR" altLang="en-US" dirty="0" err="1" smtClean="0"/>
              <a:t>매학년도</a:t>
            </a:r>
            <a:r>
              <a:rPr lang="ko-KR" altLang="en-US" dirty="0" smtClean="0"/>
              <a:t> </a:t>
            </a:r>
            <a:r>
              <a:rPr lang="en-US" altLang="ko-KR" dirty="0" smtClean="0"/>
              <a:t>1</a:t>
            </a:r>
            <a:r>
              <a:rPr lang="ko-KR" altLang="en-US" dirty="0" smtClean="0"/>
              <a:t>월 중</a:t>
            </a:r>
            <a:r>
              <a:rPr lang="en-US" altLang="ko-KR" dirty="0" smtClean="0"/>
              <a:t>, 7</a:t>
            </a:r>
            <a:r>
              <a:rPr lang="ko-KR" altLang="en-US" dirty="0" smtClean="0"/>
              <a:t>월 중 해당기간에만 가능</a:t>
            </a:r>
            <a:endParaRPr lang="en-US" altLang="ko-KR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7025952" y="0"/>
            <a:ext cx="2118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>
                <a:solidFill>
                  <a:schemeClr val="bg1"/>
                </a:solidFill>
              </a:rPr>
              <a:t>www.grad.hanyang.ac.kr</a:t>
            </a:r>
            <a:endParaRPr lang="ko-KR" alt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169351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</a:t>
            </a:r>
            <a:r>
              <a:rPr lang="en-US" altLang="ko-KR" dirty="0" smtClean="0"/>
              <a:t>. </a:t>
            </a:r>
            <a:r>
              <a:rPr lang="ko-KR" altLang="en-US" dirty="0" smtClean="0"/>
              <a:t>기타 학사안내</a:t>
            </a:r>
            <a:endParaRPr lang="ko-KR" altLang="en-US" dirty="0"/>
          </a:p>
        </p:txBody>
      </p:sp>
      <p:sp>
        <p:nvSpPr>
          <p:cNvPr id="5" name="부제목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 smtClean="0"/>
              <a:t>석</a:t>
            </a:r>
            <a:r>
              <a:rPr lang="en-US" altLang="ko-KR" dirty="0" smtClean="0"/>
              <a:t>·</a:t>
            </a:r>
            <a:r>
              <a:rPr lang="ko-KR" altLang="en-US" dirty="0" smtClean="0"/>
              <a:t>박사학위 우수논문 시상</a:t>
            </a:r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932255" y="1520982"/>
            <a:ext cx="8059345" cy="45397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u"/>
            </a:pPr>
            <a:r>
              <a:rPr lang="ko-KR" altLang="en-US" dirty="0" smtClean="0"/>
              <a:t>취지</a:t>
            </a:r>
            <a:endParaRPr lang="en-US" altLang="ko-KR" dirty="0" smtClean="0"/>
          </a:p>
          <a:p>
            <a:pPr marL="361950" indent="-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ko-KR" altLang="en-US" dirty="0" smtClean="0"/>
              <a:t>우수논문을 선정</a:t>
            </a:r>
            <a:r>
              <a:rPr lang="en-US" altLang="ko-KR" dirty="0" smtClean="0"/>
              <a:t>/</a:t>
            </a:r>
            <a:r>
              <a:rPr lang="ko-KR" altLang="en-US" dirty="0" smtClean="0"/>
              <a:t>시상함으로써 연구의욕을 고취하여 연구경쟁력을 높이고 </a:t>
            </a:r>
            <a:r>
              <a:rPr lang="ko-KR" altLang="en-US" dirty="0" err="1" smtClean="0"/>
              <a:t>내실있는</a:t>
            </a:r>
            <a:r>
              <a:rPr lang="ko-KR" altLang="en-US" dirty="0" smtClean="0"/>
              <a:t> 학문풍토를 조성하고자 함</a:t>
            </a:r>
            <a:endParaRPr lang="en-US" altLang="ko-KR" dirty="0" smtClean="0"/>
          </a:p>
          <a:p>
            <a:pPr marL="361950" indent="-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endParaRPr lang="en-US" altLang="ko-KR" dirty="0"/>
          </a:p>
          <a:p>
            <a:pPr>
              <a:spcBef>
                <a:spcPts val="600"/>
              </a:spcBef>
              <a:buFont typeface="Wingdings" panose="05000000000000000000" pitchFamily="2" charset="2"/>
              <a:buChar char="u"/>
              <a:tabLst>
                <a:tab pos="361950" algn="l"/>
              </a:tabLst>
            </a:pPr>
            <a:r>
              <a:rPr lang="en-US" altLang="ko-KR" dirty="0" smtClean="0"/>
              <a:t> </a:t>
            </a:r>
            <a:r>
              <a:rPr lang="ko-KR" altLang="en-US" dirty="0" smtClean="0"/>
              <a:t>신청자격</a:t>
            </a:r>
            <a:endParaRPr lang="en-US" altLang="ko-KR" dirty="0" smtClean="0"/>
          </a:p>
          <a:p>
            <a:pPr marL="361950" indent="-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ko-KR" altLang="en-US" dirty="0" err="1" smtClean="0"/>
              <a:t>매학기</a:t>
            </a:r>
            <a:r>
              <a:rPr lang="ko-KR" altLang="en-US" dirty="0" smtClean="0"/>
              <a:t> 학위논문 최종심사에 합격된 석</a:t>
            </a:r>
            <a:r>
              <a:rPr lang="en-US" altLang="ko-KR" dirty="0" smtClean="0"/>
              <a:t>·</a:t>
            </a:r>
            <a:r>
              <a:rPr lang="ko-KR" altLang="en-US" dirty="0" smtClean="0"/>
              <a:t>박사학위논문 제출자</a:t>
            </a:r>
            <a:endParaRPr lang="en-US" altLang="ko-KR" dirty="0" smtClean="0"/>
          </a:p>
          <a:p>
            <a:pPr marL="361950" indent="-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endParaRPr lang="en-US" altLang="ko-KR" dirty="0"/>
          </a:p>
          <a:p>
            <a:pPr>
              <a:spcBef>
                <a:spcPts val="600"/>
              </a:spcBef>
              <a:buFont typeface="Wingdings" panose="05000000000000000000" pitchFamily="2" charset="2"/>
              <a:buChar char="u"/>
              <a:tabLst>
                <a:tab pos="361950" algn="l"/>
              </a:tabLst>
            </a:pPr>
            <a:r>
              <a:rPr lang="en-US" altLang="ko-KR" dirty="0" smtClean="0"/>
              <a:t> </a:t>
            </a:r>
            <a:r>
              <a:rPr lang="ko-KR" altLang="en-US" dirty="0" smtClean="0"/>
              <a:t>신청시기</a:t>
            </a:r>
            <a:endParaRPr lang="en-US" altLang="ko-KR" dirty="0" smtClean="0"/>
          </a:p>
          <a:p>
            <a:pPr marL="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en-US" altLang="ko-KR" dirty="0"/>
              <a:t> </a:t>
            </a:r>
            <a:r>
              <a:rPr lang="en-US" altLang="ko-KR" dirty="0" smtClean="0">
                <a:solidFill>
                  <a:srgbClr val="FF0000"/>
                </a:solidFill>
              </a:rPr>
              <a:t>6</a:t>
            </a:r>
            <a:r>
              <a:rPr lang="ko-KR" altLang="en-US" dirty="0" smtClean="0">
                <a:solidFill>
                  <a:srgbClr val="FF0000"/>
                </a:solidFill>
              </a:rPr>
              <a:t>월 중순</a:t>
            </a:r>
            <a:r>
              <a:rPr lang="en-US" altLang="ko-KR" dirty="0" smtClean="0">
                <a:solidFill>
                  <a:srgbClr val="FF0000"/>
                </a:solidFill>
              </a:rPr>
              <a:t>, 12</a:t>
            </a:r>
            <a:r>
              <a:rPr lang="ko-KR" altLang="en-US" dirty="0" smtClean="0">
                <a:solidFill>
                  <a:srgbClr val="FF0000"/>
                </a:solidFill>
              </a:rPr>
              <a:t>월 중순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pPr>
              <a:spcBef>
                <a:spcPts val="600"/>
              </a:spcBef>
              <a:buFont typeface="Wingdings" panose="05000000000000000000" pitchFamily="2" charset="2"/>
              <a:buChar char="u"/>
              <a:tabLst>
                <a:tab pos="361950" algn="l"/>
              </a:tabLst>
            </a:pPr>
            <a:endParaRPr lang="en-US" altLang="ko-KR" dirty="0" smtClean="0"/>
          </a:p>
          <a:p>
            <a:pPr>
              <a:spcBef>
                <a:spcPts val="600"/>
              </a:spcBef>
              <a:buFont typeface="Wingdings" panose="05000000000000000000" pitchFamily="2" charset="2"/>
              <a:buChar char="u"/>
              <a:tabLst>
                <a:tab pos="361950" algn="l"/>
              </a:tabLst>
            </a:pPr>
            <a:r>
              <a:rPr lang="en-US" altLang="ko-KR" dirty="0" smtClean="0"/>
              <a:t> </a:t>
            </a:r>
            <a:r>
              <a:rPr lang="ko-KR" altLang="en-US" dirty="0" smtClean="0"/>
              <a:t>제출서류</a:t>
            </a:r>
            <a:r>
              <a:rPr lang="en-US" altLang="ko-KR" dirty="0" smtClean="0"/>
              <a:t>: </a:t>
            </a:r>
            <a:r>
              <a:rPr lang="ko-KR" altLang="en-US" dirty="0" smtClean="0"/>
              <a:t>신청서</a:t>
            </a:r>
            <a:r>
              <a:rPr lang="en-US" altLang="ko-KR" dirty="0" smtClean="0"/>
              <a:t>, </a:t>
            </a:r>
            <a:r>
              <a:rPr lang="ko-KR" altLang="en-US" dirty="0" smtClean="0"/>
              <a:t>추천서</a:t>
            </a:r>
            <a:r>
              <a:rPr lang="en-US" altLang="ko-KR" dirty="0" smtClean="0"/>
              <a:t>, </a:t>
            </a:r>
            <a:r>
              <a:rPr lang="ko-KR" altLang="en-US" dirty="0" smtClean="0"/>
              <a:t>연구실적목록 각 </a:t>
            </a:r>
            <a:r>
              <a:rPr lang="en-US" altLang="ko-KR" dirty="0" smtClean="0"/>
              <a:t>1</a:t>
            </a:r>
            <a:r>
              <a:rPr lang="ko-KR" altLang="en-US" dirty="0" smtClean="0"/>
              <a:t>부</a:t>
            </a:r>
            <a:endParaRPr lang="en-US" altLang="ko-KR" dirty="0" smtClean="0"/>
          </a:p>
          <a:p>
            <a:pPr>
              <a:spcBef>
                <a:spcPts val="600"/>
              </a:spcBef>
              <a:buFont typeface="Wingdings" panose="05000000000000000000" pitchFamily="2" charset="2"/>
              <a:buChar char="u"/>
              <a:tabLst>
                <a:tab pos="361950" algn="l"/>
              </a:tabLst>
            </a:pPr>
            <a:endParaRPr lang="en-US" altLang="ko-KR" dirty="0" smtClean="0"/>
          </a:p>
          <a:p>
            <a:pPr>
              <a:spcBef>
                <a:spcPts val="600"/>
              </a:spcBef>
              <a:buFont typeface="Wingdings" panose="05000000000000000000" pitchFamily="2" charset="2"/>
              <a:buChar char="u"/>
              <a:tabLst>
                <a:tab pos="361950" algn="l"/>
              </a:tabLst>
            </a:pPr>
            <a:r>
              <a:rPr lang="en-US" altLang="ko-KR" dirty="0"/>
              <a:t> </a:t>
            </a:r>
            <a:r>
              <a:rPr lang="ko-KR" altLang="en-US" dirty="0" err="1" smtClean="0"/>
              <a:t>제출처</a:t>
            </a:r>
            <a:r>
              <a:rPr lang="en-US" altLang="ko-KR" dirty="0" smtClean="0"/>
              <a:t>: </a:t>
            </a:r>
            <a:r>
              <a:rPr lang="ko-KR" altLang="en-US" dirty="0" smtClean="0"/>
              <a:t>단과대학 </a:t>
            </a:r>
            <a:r>
              <a:rPr lang="ko-KR" altLang="en-US" dirty="0" err="1" smtClean="0"/>
              <a:t>행정팀</a:t>
            </a:r>
            <a:endParaRPr lang="en-US" altLang="ko-KR" dirty="0"/>
          </a:p>
        </p:txBody>
      </p:sp>
      <p:sp>
        <p:nvSpPr>
          <p:cNvPr id="7" name="TextBox 6"/>
          <p:cNvSpPr txBox="1"/>
          <p:nvPr/>
        </p:nvSpPr>
        <p:spPr>
          <a:xfrm>
            <a:off x="7025952" y="0"/>
            <a:ext cx="2118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>
                <a:solidFill>
                  <a:schemeClr val="bg1"/>
                </a:solidFill>
              </a:rPr>
              <a:t>www.grad.hanyang.ac.kr</a:t>
            </a:r>
            <a:endParaRPr lang="ko-KR" alt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191773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</a:t>
            </a:r>
            <a:r>
              <a:rPr lang="en-US" altLang="ko-KR" dirty="0" smtClean="0"/>
              <a:t>. </a:t>
            </a:r>
            <a:r>
              <a:rPr lang="ko-KR" altLang="en-US" dirty="0" smtClean="0"/>
              <a:t>기타 학사안내</a:t>
            </a:r>
            <a:endParaRPr lang="ko-KR" altLang="en-US" dirty="0"/>
          </a:p>
        </p:txBody>
      </p:sp>
      <p:sp>
        <p:nvSpPr>
          <p:cNvPr id="5" name="부제목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 smtClean="0"/>
              <a:t>기숙사</a:t>
            </a:r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866941" y="1362362"/>
            <a:ext cx="8059345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u"/>
            </a:pPr>
            <a:r>
              <a:rPr lang="ko-KR" altLang="en-US" dirty="0" smtClean="0"/>
              <a:t>학생생활관</a:t>
            </a:r>
            <a:r>
              <a:rPr lang="en-US" altLang="ko-KR" dirty="0" smtClean="0"/>
              <a:t>(</a:t>
            </a:r>
            <a:r>
              <a:rPr lang="ko-KR" altLang="en-US" dirty="0" smtClean="0"/>
              <a:t>서울</a:t>
            </a:r>
            <a:r>
              <a:rPr lang="en-US" altLang="ko-KR" dirty="0" smtClean="0"/>
              <a:t>)</a:t>
            </a:r>
          </a:p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u"/>
            </a:pPr>
            <a:endParaRPr lang="en-US" altLang="ko-KR" dirty="0"/>
          </a:p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u"/>
            </a:pPr>
            <a:endParaRPr lang="en-US" altLang="ko-KR" dirty="0" smtClean="0"/>
          </a:p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u"/>
            </a:pPr>
            <a:endParaRPr lang="en-US" altLang="ko-KR" dirty="0"/>
          </a:p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u"/>
            </a:pPr>
            <a:endParaRPr lang="en-US" altLang="ko-KR" dirty="0" smtClean="0"/>
          </a:p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u"/>
            </a:pPr>
            <a:endParaRPr lang="en-US" altLang="ko-KR" dirty="0"/>
          </a:p>
          <a:p>
            <a:pPr marL="180975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altLang="ko-KR" dirty="0" smtClean="0"/>
              <a:t> </a:t>
            </a:r>
            <a:r>
              <a:rPr lang="ko-KR" altLang="en-US" dirty="0" smtClean="0"/>
              <a:t>모집시기</a:t>
            </a:r>
            <a:r>
              <a:rPr lang="en-US" altLang="ko-KR" dirty="0" smtClean="0"/>
              <a:t>: </a:t>
            </a:r>
            <a:r>
              <a:rPr lang="en-US" altLang="ko-KR" dirty="0" smtClean="0">
                <a:solidFill>
                  <a:srgbClr val="FF0000"/>
                </a:solidFill>
              </a:rPr>
              <a:t>1</a:t>
            </a:r>
            <a:r>
              <a:rPr lang="ko-KR" altLang="en-US" dirty="0" smtClean="0">
                <a:solidFill>
                  <a:srgbClr val="FF0000"/>
                </a:solidFill>
              </a:rPr>
              <a:t>월</a:t>
            </a:r>
            <a:r>
              <a:rPr lang="en-US" altLang="ko-KR" dirty="0" smtClean="0">
                <a:solidFill>
                  <a:srgbClr val="FF0000"/>
                </a:solidFill>
              </a:rPr>
              <a:t>, 7</a:t>
            </a:r>
            <a:r>
              <a:rPr lang="ko-KR" altLang="en-US" dirty="0" smtClean="0">
                <a:solidFill>
                  <a:srgbClr val="FF0000"/>
                </a:solidFill>
              </a:rPr>
              <a:t>월</a:t>
            </a:r>
            <a:endParaRPr lang="en-US" altLang="ko-KR" dirty="0" smtClean="0">
              <a:solidFill>
                <a:srgbClr val="FF0000"/>
              </a:solidFill>
            </a:endParaRPr>
          </a:p>
          <a:p>
            <a:pPr marL="180975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altLang="ko-KR" dirty="0"/>
              <a:t> </a:t>
            </a:r>
            <a:r>
              <a:rPr lang="ko-KR" altLang="en-US" dirty="0" smtClean="0"/>
              <a:t>문의처</a:t>
            </a:r>
            <a:r>
              <a:rPr lang="en-US" altLang="ko-KR" dirty="0" smtClean="0"/>
              <a:t>: </a:t>
            </a:r>
            <a:r>
              <a:rPr lang="ko-KR" altLang="en-US" dirty="0" smtClean="0"/>
              <a:t>학생생활관 </a:t>
            </a:r>
            <a:r>
              <a:rPr lang="ko-KR" altLang="en-US" dirty="0" err="1" smtClean="0"/>
              <a:t>행정팀</a:t>
            </a:r>
            <a:r>
              <a:rPr lang="en-US" altLang="ko-KR" dirty="0"/>
              <a:t>(</a:t>
            </a:r>
            <a:r>
              <a:rPr lang="en-US" altLang="ko-KR" dirty="0">
                <a:hlinkClick r:id="rId2"/>
              </a:rPr>
              <a:t>http://</a:t>
            </a:r>
            <a:r>
              <a:rPr lang="en-US" altLang="ko-KR" dirty="0" smtClean="0">
                <a:hlinkClick r:id="rId2"/>
              </a:rPr>
              <a:t>www.dormitory.hanyang.ac.kr</a:t>
            </a:r>
            <a:r>
              <a:rPr lang="en-US" altLang="ko-KR" dirty="0" smtClean="0"/>
              <a:t>)</a:t>
            </a:r>
          </a:p>
          <a:p>
            <a:pPr marL="180975">
              <a:spcBef>
                <a:spcPts val="600"/>
              </a:spcBef>
            </a:pPr>
            <a:r>
              <a:rPr lang="en-US" altLang="ko-KR" dirty="0" smtClean="0">
                <a:latin typeface="굴림" panose="020B0600000101010101" pitchFamily="50" charset="-127"/>
                <a:ea typeface="굴림" panose="020B0600000101010101" pitchFamily="50" charset="-127"/>
              </a:rPr>
              <a:t>※ </a:t>
            </a:r>
            <a:r>
              <a:rPr lang="ko-KR" altLang="en-US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학생생활관 홈페이지 정규입사 모집요강 확인</a:t>
            </a:r>
            <a:endParaRPr lang="en-US" altLang="ko-KR" dirty="0" smtClean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80975">
              <a:spcBef>
                <a:spcPts val="600"/>
              </a:spcBef>
            </a:pPr>
            <a:endParaRPr lang="en-US" altLang="ko-KR" dirty="0"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u"/>
            </a:pPr>
            <a:r>
              <a:rPr lang="ko-KR" altLang="en-US" dirty="0" err="1"/>
              <a:t>창의인재원</a:t>
            </a:r>
            <a:r>
              <a:rPr lang="en-US" altLang="ko-KR" dirty="0"/>
              <a:t>(ERICA)</a:t>
            </a:r>
          </a:p>
          <a:p>
            <a:pPr marL="180975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altLang="ko-KR" dirty="0"/>
              <a:t> </a:t>
            </a:r>
            <a:r>
              <a:rPr lang="ko-KR" altLang="en-US" dirty="0" smtClean="0"/>
              <a:t>모집인원</a:t>
            </a:r>
            <a:r>
              <a:rPr lang="en-US" altLang="ko-KR" dirty="0" smtClean="0"/>
              <a:t>: 00</a:t>
            </a:r>
            <a:r>
              <a:rPr lang="ko-KR" altLang="en-US" dirty="0" smtClean="0"/>
              <a:t>명</a:t>
            </a:r>
            <a:endParaRPr lang="en-US" altLang="ko-KR" dirty="0" smtClean="0"/>
          </a:p>
          <a:p>
            <a:pPr marL="180975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altLang="ko-KR" dirty="0"/>
              <a:t> </a:t>
            </a:r>
            <a:r>
              <a:rPr lang="ko-KR" altLang="en-US" dirty="0" smtClean="0"/>
              <a:t>모집시기</a:t>
            </a:r>
            <a:r>
              <a:rPr lang="en-US" altLang="ko-KR" dirty="0"/>
              <a:t>: </a:t>
            </a:r>
            <a:r>
              <a:rPr lang="en-US" altLang="ko-KR" dirty="0">
                <a:solidFill>
                  <a:srgbClr val="FF0000"/>
                </a:solidFill>
              </a:rPr>
              <a:t>6</a:t>
            </a:r>
            <a:r>
              <a:rPr lang="ko-KR" altLang="en-US" dirty="0">
                <a:solidFill>
                  <a:srgbClr val="FF0000"/>
                </a:solidFill>
              </a:rPr>
              <a:t>월</a:t>
            </a:r>
            <a:r>
              <a:rPr lang="en-US" altLang="ko-KR" dirty="0">
                <a:solidFill>
                  <a:srgbClr val="FF0000"/>
                </a:solidFill>
              </a:rPr>
              <a:t>, 12</a:t>
            </a:r>
            <a:r>
              <a:rPr lang="ko-KR" altLang="en-US" dirty="0">
                <a:solidFill>
                  <a:srgbClr val="FF0000"/>
                </a:solidFill>
              </a:rPr>
              <a:t>월</a:t>
            </a:r>
            <a:endParaRPr lang="en-US" altLang="ko-KR" dirty="0">
              <a:solidFill>
                <a:srgbClr val="FF0000"/>
              </a:solidFill>
            </a:endParaRPr>
          </a:p>
          <a:p>
            <a:pPr marL="180975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altLang="ko-KR" dirty="0"/>
              <a:t> </a:t>
            </a:r>
            <a:r>
              <a:rPr lang="ko-KR" altLang="en-US" dirty="0"/>
              <a:t>문의처</a:t>
            </a:r>
            <a:r>
              <a:rPr lang="en-US" altLang="ko-KR" dirty="0"/>
              <a:t>: </a:t>
            </a:r>
            <a:r>
              <a:rPr lang="ko-KR" altLang="en-US" dirty="0" err="1"/>
              <a:t>창의인재원</a:t>
            </a:r>
            <a:r>
              <a:rPr lang="en-US" altLang="ko-KR" dirty="0"/>
              <a:t>(</a:t>
            </a:r>
            <a:r>
              <a:rPr lang="en-US" altLang="ko-KR" dirty="0">
                <a:hlinkClick r:id="rId3"/>
              </a:rPr>
              <a:t>http://hydorm.hanyang.ac.kr/</a:t>
            </a:r>
            <a:r>
              <a:rPr lang="en-US" altLang="ko-KR" dirty="0"/>
              <a:t>)</a:t>
            </a:r>
          </a:p>
          <a:p>
            <a:pPr marL="180975">
              <a:spcBef>
                <a:spcPts val="600"/>
              </a:spcBef>
            </a:pPr>
            <a:r>
              <a:rPr lang="en-US" altLang="ko-KR" dirty="0">
                <a:latin typeface="굴림" panose="020B0600000101010101" pitchFamily="50" charset="-127"/>
                <a:ea typeface="굴림" panose="020B0600000101010101" pitchFamily="50" charset="-127"/>
              </a:rPr>
              <a:t>※ </a:t>
            </a:r>
            <a:r>
              <a:rPr lang="ko-KR" altLang="en-US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창의인재원</a:t>
            </a:r>
            <a:r>
              <a:rPr lang="ko-KR" altLang="en-US" dirty="0" smtClean="0"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dirty="0">
                <a:latin typeface="굴림" panose="020B0600000101010101" pitchFamily="50" charset="-127"/>
                <a:ea typeface="굴림" panose="020B0600000101010101" pitchFamily="50" charset="-127"/>
              </a:rPr>
              <a:t>홈페이지 정규입사 모집요강 </a:t>
            </a:r>
            <a:r>
              <a:rPr lang="ko-KR" altLang="en-US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확인</a:t>
            </a:r>
            <a:endParaRPr lang="en-US" altLang="ko-KR" dirty="0" smtClean="0"/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5586997"/>
              </p:ext>
            </p:extLst>
          </p:nvPr>
        </p:nvGraphicFramePr>
        <p:xfrm>
          <a:off x="942636" y="1723874"/>
          <a:ext cx="7983649" cy="17051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51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429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7480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8472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92597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13186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모집단위</a:t>
                      </a:r>
                      <a:endParaRPr lang="ko-KR" altLang="en-US" sz="16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 smtClean="0"/>
                        <a:t>남학생</a:t>
                      </a:r>
                      <a:endParaRPr lang="ko-KR" altLang="en-US" sz="1800" dirty="0"/>
                    </a:p>
                  </a:txBody>
                  <a:tcPr marL="0" marR="0" marT="0" marB="0"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800" dirty="0" smtClean="0"/>
                        <a:t>여학생</a:t>
                      </a:r>
                      <a:endParaRPr lang="ko-KR" altLang="en-US" sz="1800" dirty="0"/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marL="0" marR="0" marT="0" marB="0" anchor="ctr"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합계</a:t>
                      </a:r>
                      <a:endParaRPr lang="ko-KR" altLang="en-US" sz="1600" dirty="0"/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8388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err="1" smtClean="0"/>
                        <a:t>한양테크노숙사</a:t>
                      </a:r>
                      <a:endParaRPr lang="ko-KR" altLang="en-US" sz="1600" b="1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err="1" smtClean="0"/>
                        <a:t>한누리관</a:t>
                      </a:r>
                      <a:endParaRPr lang="ko-KR" altLang="en-US" sz="1600" b="1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 err="1" smtClean="0"/>
                        <a:t>개나리관</a:t>
                      </a:r>
                      <a:endParaRPr lang="ko-KR" altLang="en-US" sz="1600" b="1" dirty="0"/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600" dirty="0"/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677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대학원</a:t>
                      </a:r>
                      <a:endParaRPr lang="en-US" altLang="ko-KR" sz="1600" dirty="0" smtClean="0"/>
                    </a:p>
                    <a:p>
                      <a:pPr algn="ctr" latinLnBrk="1"/>
                      <a:r>
                        <a:rPr lang="en-US" altLang="ko-KR" sz="1600" dirty="0" smtClean="0"/>
                        <a:t>(</a:t>
                      </a:r>
                      <a:r>
                        <a:rPr lang="ko-KR" altLang="en-US" sz="1600" dirty="0" err="1" smtClean="0"/>
                        <a:t>비이공계</a:t>
                      </a:r>
                      <a:r>
                        <a:rPr lang="en-US" altLang="ko-KR" sz="1600" dirty="0" smtClean="0"/>
                        <a:t>)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20</a:t>
                      </a:r>
                      <a:endParaRPr lang="ko-KR" altLang="en-US" sz="16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-</a:t>
                      </a:r>
                      <a:endParaRPr lang="ko-KR" altLang="en-US" sz="16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20</a:t>
                      </a:r>
                      <a:endParaRPr lang="ko-KR" altLang="en-US" sz="16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40</a:t>
                      </a:r>
                      <a:endParaRPr lang="ko-KR" altLang="en-US" sz="1600" dirty="0"/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5677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dirty="0" smtClean="0"/>
                        <a:t>대학원</a:t>
                      </a:r>
                      <a:endParaRPr lang="en-US" altLang="ko-KR" sz="1600" dirty="0" smtClean="0"/>
                    </a:p>
                    <a:p>
                      <a:pPr algn="ctr" latinLnBrk="1"/>
                      <a:r>
                        <a:rPr lang="en-US" altLang="ko-KR" sz="1600" dirty="0" smtClean="0"/>
                        <a:t>(</a:t>
                      </a:r>
                      <a:r>
                        <a:rPr lang="ko-KR" altLang="en-US" sz="1600" dirty="0" smtClean="0"/>
                        <a:t>이공계</a:t>
                      </a:r>
                      <a:r>
                        <a:rPr lang="en-US" altLang="ko-KR" sz="1600" dirty="0" smtClean="0"/>
                        <a:t>)</a:t>
                      </a:r>
                      <a:endParaRPr lang="ko-KR" altLang="en-US" sz="16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108</a:t>
                      </a:r>
                      <a:endParaRPr lang="ko-KR" altLang="en-US" sz="16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20</a:t>
                      </a:r>
                      <a:endParaRPr lang="ko-KR" altLang="en-US" sz="16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-</a:t>
                      </a:r>
                      <a:endParaRPr lang="ko-KR" altLang="en-US" sz="16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 smtClean="0"/>
                        <a:t>128</a:t>
                      </a:r>
                      <a:endParaRPr lang="ko-KR" altLang="en-US" sz="1600" dirty="0"/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7025952" y="0"/>
            <a:ext cx="2118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>
                <a:solidFill>
                  <a:schemeClr val="bg1"/>
                </a:solidFill>
              </a:rPr>
              <a:t>www.grad.hanyang.ac.kr</a:t>
            </a:r>
            <a:endParaRPr lang="ko-KR" alt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204819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</a:t>
            </a:r>
            <a:r>
              <a:rPr lang="en-US" altLang="ko-KR" dirty="0" smtClean="0"/>
              <a:t>. </a:t>
            </a:r>
            <a:r>
              <a:rPr lang="ko-KR" altLang="en-US" dirty="0" smtClean="0"/>
              <a:t>기타 학사안내</a:t>
            </a:r>
            <a:endParaRPr lang="ko-KR" altLang="en-US" dirty="0"/>
          </a:p>
        </p:txBody>
      </p:sp>
      <p:sp>
        <p:nvSpPr>
          <p:cNvPr id="5" name="부제목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 smtClean="0"/>
              <a:t>기타사항</a:t>
            </a:r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932255" y="1520982"/>
            <a:ext cx="8059345" cy="2790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200"/>
              </a:spcBef>
              <a:buFont typeface="Wingdings" panose="05000000000000000000" pitchFamily="2" charset="2"/>
              <a:buChar char="u"/>
              <a:tabLst>
                <a:tab pos="361950" algn="l"/>
              </a:tabLst>
            </a:pPr>
            <a:r>
              <a:rPr lang="en-US" altLang="ko-KR" dirty="0" smtClean="0"/>
              <a:t> </a:t>
            </a:r>
            <a:r>
              <a:rPr lang="ko-KR" altLang="en-US" dirty="0" smtClean="0"/>
              <a:t>전공 및 지도교수 배정</a:t>
            </a:r>
            <a:endParaRPr lang="en-US" altLang="ko-KR" dirty="0" smtClean="0"/>
          </a:p>
          <a:p>
            <a:pPr marL="361950" indent="-180975">
              <a:spcBef>
                <a:spcPts val="2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ko-KR" altLang="en-US" dirty="0"/>
              <a:t>배정시기</a:t>
            </a:r>
            <a:r>
              <a:rPr lang="en-US" altLang="ko-KR" dirty="0"/>
              <a:t>: 1</a:t>
            </a:r>
            <a:r>
              <a:rPr lang="ko-KR" altLang="en-US" dirty="0"/>
              <a:t>기 말</a:t>
            </a:r>
            <a:r>
              <a:rPr lang="en-US" altLang="ko-KR" dirty="0"/>
              <a:t>(6</a:t>
            </a:r>
            <a:r>
              <a:rPr lang="ko-KR" altLang="en-US" dirty="0"/>
              <a:t>월</a:t>
            </a:r>
            <a:r>
              <a:rPr lang="en-US" altLang="ko-KR" dirty="0"/>
              <a:t>, 11</a:t>
            </a:r>
            <a:r>
              <a:rPr lang="ko-KR" altLang="en-US" dirty="0"/>
              <a:t>월 경</a:t>
            </a:r>
            <a:r>
              <a:rPr lang="en-US" altLang="ko-KR" dirty="0"/>
              <a:t>)</a:t>
            </a:r>
          </a:p>
          <a:p>
            <a:pPr marL="361950" indent="-180975">
              <a:spcBef>
                <a:spcPts val="2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ko-KR" altLang="en-US" dirty="0"/>
              <a:t>전공 변경</a:t>
            </a:r>
            <a:r>
              <a:rPr lang="en-US" altLang="ko-KR" dirty="0"/>
              <a:t>: 2</a:t>
            </a:r>
            <a:r>
              <a:rPr lang="ko-KR" altLang="en-US" dirty="0"/>
              <a:t>기 말까지</a:t>
            </a:r>
            <a:endParaRPr lang="en-US" altLang="ko-KR" dirty="0"/>
          </a:p>
          <a:p>
            <a:pPr marL="361950" indent="-180975">
              <a:spcBef>
                <a:spcPts val="2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ko-KR" altLang="en-US" dirty="0"/>
              <a:t>지도교수 변경</a:t>
            </a:r>
            <a:r>
              <a:rPr lang="en-US" altLang="ko-KR" dirty="0"/>
              <a:t>: 3</a:t>
            </a:r>
            <a:r>
              <a:rPr lang="ko-KR" altLang="en-US" dirty="0"/>
              <a:t>기 초까지</a:t>
            </a:r>
            <a:endParaRPr lang="en-US" altLang="ko-KR" dirty="0"/>
          </a:p>
          <a:p>
            <a:pPr marL="361950" indent="-180975">
              <a:spcBef>
                <a:spcPts val="2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ko-KR" altLang="en-US" dirty="0"/>
              <a:t>학과사무실로 신청</a:t>
            </a:r>
            <a:endParaRPr lang="en-US" altLang="ko-KR" dirty="0"/>
          </a:p>
          <a:p>
            <a:pPr>
              <a:spcBef>
                <a:spcPts val="200"/>
              </a:spcBef>
              <a:tabLst>
                <a:tab pos="361950" algn="l"/>
              </a:tabLst>
            </a:pPr>
            <a:endParaRPr lang="en-US" altLang="ko-KR" dirty="0" smtClean="0"/>
          </a:p>
          <a:p>
            <a:pPr>
              <a:spcBef>
                <a:spcPts val="200"/>
              </a:spcBef>
              <a:buFont typeface="Wingdings" panose="05000000000000000000" pitchFamily="2" charset="2"/>
              <a:buChar char="u"/>
              <a:tabLst>
                <a:tab pos="361950" algn="l"/>
              </a:tabLst>
            </a:pPr>
            <a:r>
              <a:rPr lang="ko-KR" altLang="en-US" dirty="0" smtClean="0"/>
              <a:t> 신입생 학생증 발급</a:t>
            </a:r>
            <a:endParaRPr lang="en-US" altLang="ko-KR" dirty="0" smtClean="0"/>
          </a:p>
          <a:p>
            <a:pPr marL="361950" indent="-180975">
              <a:spcBef>
                <a:spcPts val="2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ko-KR" altLang="en-US" dirty="0" smtClean="0"/>
              <a:t>배부시기</a:t>
            </a:r>
            <a:r>
              <a:rPr lang="en-US" altLang="ko-KR" dirty="0" smtClean="0"/>
              <a:t>: </a:t>
            </a:r>
            <a:r>
              <a:rPr lang="ko-KR" altLang="en-US" dirty="0" smtClean="0"/>
              <a:t>개강 후 </a:t>
            </a:r>
            <a:r>
              <a:rPr lang="en-US" altLang="ko-KR" dirty="0" smtClean="0"/>
              <a:t>(9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2</a:t>
            </a:r>
            <a:r>
              <a:rPr lang="ko-KR" altLang="en-US" dirty="0" smtClean="0"/>
              <a:t>일 이후부터 가능</a:t>
            </a:r>
            <a:r>
              <a:rPr lang="en-US" altLang="ko-KR" dirty="0" smtClean="0"/>
              <a:t>)</a:t>
            </a:r>
          </a:p>
          <a:p>
            <a:pPr marL="180975">
              <a:spcBef>
                <a:spcPts val="2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en-US" altLang="ko-KR" dirty="0" smtClean="0"/>
              <a:t> </a:t>
            </a:r>
            <a:r>
              <a:rPr lang="ko-KR" altLang="en-US" dirty="0" smtClean="0"/>
              <a:t>배부장소</a:t>
            </a:r>
            <a:r>
              <a:rPr lang="en-US" altLang="ko-KR" dirty="0" smtClean="0"/>
              <a:t>: </a:t>
            </a:r>
            <a:r>
              <a:rPr lang="ko-KR" altLang="en-US" dirty="0" smtClean="0"/>
              <a:t>각 해당 학과사무실</a:t>
            </a:r>
            <a:endParaRPr lang="en-US" altLang="ko-KR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7025952" y="0"/>
            <a:ext cx="2118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>
                <a:solidFill>
                  <a:schemeClr val="bg1"/>
                </a:solidFill>
              </a:rPr>
              <a:t>www.grad.hanyang.ac.kr</a:t>
            </a:r>
            <a:endParaRPr lang="ko-KR" alt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797717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</a:t>
            </a:r>
            <a:r>
              <a:rPr lang="en-US" altLang="ko-KR" dirty="0" smtClean="0"/>
              <a:t>. </a:t>
            </a:r>
            <a:r>
              <a:rPr lang="ko-KR" altLang="en-US" dirty="0" smtClean="0"/>
              <a:t>기타 학사안내</a:t>
            </a:r>
            <a:endParaRPr lang="ko-KR" altLang="en-US" dirty="0"/>
          </a:p>
        </p:txBody>
      </p:sp>
      <p:sp>
        <p:nvSpPr>
          <p:cNvPr id="5" name="부제목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 smtClean="0"/>
              <a:t>졸업요건</a:t>
            </a:r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932255" y="1520982"/>
            <a:ext cx="8059345" cy="4262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u"/>
            </a:pPr>
            <a:r>
              <a:rPr lang="ko-KR" altLang="en-US" dirty="0" smtClean="0"/>
              <a:t>학점이수 및 등록</a:t>
            </a:r>
            <a:endParaRPr lang="en-US" altLang="ko-KR" dirty="0" smtClean="0"/>
          </a:p>
          <a:p>
            <a:pPr marL="361950" indent="-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ko-KR" altLang="en-US" dirty="0" smtClean="0"/>
              <a:t>석사과정</a:t>
            </a:r>
            <a:r>
              <a:rPr lang="en-US" altLang="ko-KR" dirty="0" smtClean="0"/>
              <a:t>: </a:t>
            </a:r>
            <a:r>
              <a:rPr lang="en-US" altLang="ko-KR" dirty="0" smtClean="0">
                <a:solidFill>
                  <a:srgbClr val="FF0000"/>
                </a:solidFill>
              </a:rPr>
              <a:t>26</a:t>
            </a:r>
            <a:r>
              <a:rPr lang="ko-KR" altLang="en-US" dirty="0" smtClean="0">
                <a:solidFill>
                  <a:srgbClr val="FF0000"/>
                </a:solidFill>
              </a:rPr>
              <a:t>학점 이상</a:t>
            </a:r>
            <a:r>
              <a:rPr lang="ko-KR" altLang="en-US" dirty="0" smtClean="0"/>
              <a:t> </a:t>
            </a:r>
            <a:r>
              <a:rPr lang="en-US" altLang="ko-KR" dirty="0" smtClean="0"/>
              <a:t>Ι </a:t>
            </a:r>
            <a:r>
              <a:rPr lang="ko-KR" altLang="en-US" dirty="0" smtClean="0"/>
              <a:t>평점 </a:t>
            </a:r>
            <a:r>
              <a:rPr lang="en-US" altLang="ko-KR" dirty="0" smtClean="0"/>
              <a:t>3.0 </a:t>
            </a:r>
            <a:r>
              <a:rPr lang="ko-KR" altLang="en-US" dirty="0" smtClean="0"/>
              <a:t>이상 </a:t>
            </a:r>
            <a:r>
              <a:rPr lang="el-GR" altLang="ko-KR" dirty="0" smtClean="0"/>
              <a:t>Ι</a:t>
            </a:r>
            <a:r>
              <a:rPr lang="en-US" altLang="ko-KR" dirty="0" smtClean="0"/>
              <a:t> 4</a:t>
            </a:r>
            <a:r>
              <a:rPr lang="ko-KR" altLang="en-US" dirty="0" smtClean="0"/>
              <a:t>학기 이상 등록</a:t>
            </a:r>
            <a:r>
              <a:rPr lang="en-US" altLang="ko-KR" dirty="0" smtClean="0"/>
              <a:t>(</a:t>
            </a:r>
            <a:r>
              <a:rPr lang="ko-KR" altLang="en-US" dirty="0" smtClean="0"/>
              <a:t>일부 학과 제외</a:t>
            </a:r>
            <a:r>
              <a:rPr lang="en-US" altLang="ko-KR" dirty="0" smtClean="0"/>
              <a:t>)</a:t>
            </a:r>
          </a:p>
          <a:p>
            <a:pPr marL="361950" indent="-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ko-KR" altLang="en-US" dirty="0" smtClean="0"/>
              <a:t>박사과정</a:t>
            </a:r>
            <a:r>
              <a:rPr lang="en-US" altLang="ko-KR" dirty="0" smtClean="0"/>
              <a:t>: </a:t>
            </a:r>
            <a:r>
              <a:rPr lang="en-US" altLang="ko-KR" dirty="0" smtClean="0">
                <a:solidFill>
                  <a:srgbClr val="FF0000"/>
                </a:solidFill>
              </a:rPr>
              <a:t>37</a:t>
            </a:r>
            <a:r>
              <a:rPr lang="ko-KR" altLang="en-US" dirty="0" smtClean="0">
                <a:solidFill>
                  <a:srgbClr val="FF0000"/>
                </a:solidFill>
              </a:rPr>
              <a:t>학점 이상</a:t>
            </a:r>
            <a:r>
              <a:rPr lang="ko-KR" altLang="en-US" dirty="0" smtClean="0"/>
              <a:t> </a:t>
            </a:r>
            <a:r>
              <a:rPr lang="el-GR" altLang="ko-KR" dirty="0" smtClean="0"/>
              <a:t>Ι</a:t>
            </a:r>
            <a:r>
              <a:rPr lang="en-US" altLang="ko-KR" dirty="0" smtClean="0"/>
              <a:t> </a:t>
            </a:r>
            <a:r>
              <a:rPr lang="ko-KR" altLang="en-US" dirty="0" smtClean="0"/>
              <a:t>평점 </a:t>
            </a:r>
            <a:r>
              <a:rPr lang="en-US" altLang="ko-KR" dirty="0" smtClean="0"/>
              <a:t>3.0 </a:t>
            </a:r>
            <a:r>
              <a:rPr lang="ko-KR" altLang="en-US" dirty="0" smtClean="0"/>
              <a:t>이상 </a:t>
            </a:r>
            <a:r>
              <a:rPr lang="el-GR" altLang="ko-KR" dirty="0" smtClean="0"/>
              <a:t>Ι</a:t>
            </a:r>
            <a:r>
              <a:rPr lang="en-US" altLang="ko-KR" dirty="0" smtClean="0"/>
              <a:t> 4</a:t>
            </a:r>
            <a:r>
              <a:rPr lang="ko-KR" altLang="en-US" dirty="0" smtClean="0"/>
              <a:t>학기 이상 등록</a:t>
            </a:r>
            <a:endParaRPr lang="en-US" altLang="ko-KR" dirty="0" smtClean="0"/>
          </a:p>
          <a:p>
            <a:pPr marL="361950" indent="-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ko-KR" altLang="en-US" dirty="0" smtClean="0"/>
              <a:t>석</a:t>
            </a:r>
            <a:r>
              <a:rPr lang="en-US" altLang="ko-KR" dirty="0" smtClean="0"/>
              <a:t>·</a:t>
            </a:r>
            <a:r>
              <a:rPr lang="ko-KR" altLang="en-US" dirty="0" smtClean="0"/>
              <a:t>박사통합과정</a:t>
            </a:r>
            <a:r>
              <a:rPr lang="en-US" altLang="ko-KR" dirty="0" smtClean="0"/>
              <a:t>: </a:t>
            </a:r>
            <a:r>
              <a:rPr lang="en-US" altLang="ko-KR" dirty="0" smtClean="0">
                <a:solidFill>
                  <a:srgbClr val="FF0000"/>
                </a:solidFill>
              </a:rPr>
              <a:t>58</a:t>
            </a:r>
            <a:r>
              <a:rPr lang="ko-KR" altLang="en-US" dirty="0" smtClean="0">
                <a:solidFill>
                  <a:srgbClr val="FF0000"/>
                </a:solidFill>
              </a:rPr>
              <a:t>학점 이상</a:t>
            </a:r>
            <a:r>
              <a:rPr lang="ko-KR" altLang="en-US" dirty="0" smtClean="0"/>
              <a:t> </a:t>
            </a:r>
            <a:r>
              <a:rPr lang="el-GR" altLang="ko-KR" dirty="0" smtClean="0"/>
              <a:t>Ι</a:t>
            </a:r>
            <a:r>
              <a:rPr lang="en-US" altLang="ko-KR" dirty="0" smtClean="0"/>
              <a:t> </a:t>
            </a:r>
            <a:r>
              <a:rPr lang="ko-KR" altLang="en-US" dirty="0" smtClean="0"/>
              <a:t>평점 </a:t>
            </a:r>
            <a:r>
              <a:rPr lang="en-US" altLang="ko-KR" dirty="0" smtClean="0"/>
              <a:t>3.0 </a:t>
            </a:r>
            <a:r>
              <a:rPr lang="ko-KR" altLang="en-US" dirty="0" smtClean="0"/>
              <a:t>이상 </a:t>
            </a:r>
            <a:r>
              <a:rPr lang="el-GR" altLang="ko-KR" dirty="0" smtClean="0"/>
              <a:t>Ι</a:t>
            </a:r>
            <a:r>
              <a:rPr lang="en-US" altLang="ko-KR" dirty="0" smtClean="0"/>
              <a:t> 6</a:t>
            </a:r>
            <a:r>
              <a:rPr lang="ko-KR" altLang="en-US" dirty="0" smtClean="0"/>
              <a:t>학기 이상 등록</a:t>
            </a:r>
            <a:endParaRPr lang="en-US" altLang="ko-KR" dirty="0" smtClean="0"/>
          </a:p>
          <a:p>
            <a:pPr marL="361950" indent="-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endParaRPr lang="en-US" altLang="ko-KR" dirty="0"/>
          </a:p>
          <a:p>
            <a:pPr>
              <a:spcBef>
                <a:spcPts val="600"/>
              </a:spcBef>
              <a:buFont typeface="Wingdings" panose="05000000000000000000" pitchFamily="2" charset="2"/>
              <a:buChar char="u"/>
              <a:tabLst>
                <a:tab pos="361950" algn="l"/>
              </a:tabLst>
            </a:pPr>
            <a:r>
              <a:rPr lang="en-US" altLang="ko-KR" dirty="0" smtClean="0"/>
              <a:t> </a:t>
            </a:r>
            <a:r>
              <a:rPr lang="ko-KR" altLang="en-US" dirty="0" smtClean="0"/>
              <a:t>외국어시험 합격</a:t>
            </a:r>
            <a:r>
              <a:rPr lang="en-US" altLang="ko-KR" dirty="0" smtClean="0"/>
              <a:t>(</a:t>
            </a:r>
            <a:r>
              <a:rPr lang="ko-KR" altLang="en-US" dirty="0" smtClean="0"/>
              <a:t>학위청구논문 신청 전까지</a:t>
            </a:r>
            <a:r>
              <a:rPr lang="en-US" altLang="ko-KR" dirty="0" smtClean="0"/>
              <a:t>, </a:t>
            </a:r>
            <a:r>
              <a:rPr lang="ko-KR" altLang="en-US" dirty="0" smtClean="0">
                <a:solidFill>
                  <a:srgbClr val="FF0000"/>
                </a:solidFill>
              </a:rPr>
              <a:t>졸업 전</a:t>
            </a:r>
            <a:r>
              <a:rPr lang="en-US" altLang="ko-KR" dirty="0" smtClean="0">
                <a:solidFill>
                  <a:srgbClr val="FF0000"/>
                </a:solidFill>
              </a:rPr>
              <a:t>X</a:t>
            </a:r>
            <a:r>
              <a:rPr lang="en-US" altLang="ko-KR" dirty="0" smtClean="0"/>
              <a:t>)</a:t>
            </a:r>
          </a:p>
          <a:p>
            <a:pPr>
              <a:spcBef>
                <a:spcPts val="600"/>
              </a:spcBef>
              <a:buFont typeface="Wingdings" panose="05000000000000000000" pitchFamily="2" charset="2"/>
              <a:buChar char="u"/>
              <a:tabLst>
                <a:tab pos="361950" algn="l"/>
              </a:tabLst>
            </a:pPr>
            <a:endParaRPr lang="en-US" altLang="ko-KR" dirty="0"/>
          </a:p>
          <a:p>
            <a:pPr>
              <a:spcBef>
                <a:spcPts val="600"/>
              </a:spcBef>
              <a:buFont typeface="Wingdings" panose="05000000000000000000" pitchFamily="2" charset="2"/>
              <a:buChar char="u"/>
              <a:tabLst>
                <a:tab pos="361950" algn="l"/>
              </a:tabLst>
            </a:pPr>
            <a:r>
              <a:rPr lang="ko-KR" altLang="en-US" dirty="0" smtClean="0"/>
              <a:t> 종합시험 합격</a:t>
            </a:r>
            <a:r>
              <a:rPr lang="en-US" altLang="ko-KR" dirty="0" smtClean="0"/>
              <a:t>(</a:t>
            </a:r>
            <a:r>
              <a:rPr lang="ko-KR" altLang="en-US" dirty="0" smtClean="0"/>
              <a:t>졸업 전까지</a:t>
            </a:r>
            <a:r>
              <a:rPr lang="en-US" altLang="ko-KR" dirty="0" smtClean="0"/>
              <a:t>)</a:t>
            </a:r>
          </a:p>
          <a:p>
            <a:pPr>
              <a:spcBef>
                <a:spcPts val="600"/>
              </a:spcBef>
              <a:buFont typeface="Wingdings" panose="05000000000000000000" pitchFamily="2" charset="2"/>
              <a:buChar char="u"/>
              <a:tabLst>
                <a:tab pos="361950" algn="l"/>
              </a:tabLst>
            </a:pPr>
            <a:endParaRPr lang="en-US" altLang="ko-KR" dirty="0"/>
          </a:p>
          <a:p>
            <a:pPr>
              <a:spcBef>
                <a:spcPts val="600"/>
              </a:spcBef>
              <a:buFont typeface="Wingdings" panose="05000000000000000000" pitchFamily="2" charset="2"/>
              <a:buChar char="u"/>
              <a:tabLst>
                <a:tab pos="361950" algn="l"/>
              </a:tabLst>
            </a:pPr>
            <a:r>
              <a:rPr lang="ko-KR" altLang="en-US" dirty="0" smtClean="0"/>
              <a:t> 논문</a:t>
            </a:r>
            <a:r>
              <a:rPr lang="en-US" altLang="ko-KR" dirty="0" smtClean="0"/>
              <a:t> </a:t>
            </a:r>
            <a:r>
              <a:rPr lang="ko-KR" altLang="en-US" dirty="0" smtClean="0"/>
              <a:t>작성</a:t>
            </a:r>
            <a:r>
              <a:rPr lang="en-US" altLang="ko-KR" dirty="0" smtClean="0"/>
              <a:t>, </a:t>
            </a:r>
            <a:r>
              <a:rPr lang="ko-KR" altLang="en-US" dirty="0" smtClean="0"/>
              <a:t>심사</a:t>
            </a:r>
            <a:r>
              <a:rPr lang="en-US" altLang="ko-KR" dirty="0" smtClean="0"/>
              <a:t>, </a:t>
            </a:r>
            <a:r>
              <a:rPr lang="ko-KR" altLang="en-US" dirty="0" smtClean="0"/>
              <a:t>합격 및 제출</a:t>
            </a:r>
            <a:endParaRPr lang="en-US" altLang="ko-KR" dirty="0" smtClean="0"/>
          </a:p>
          <a:p>
            <a:pPr>
              <a:spcBef>
                <a:spcPts val="600"/>
              </a:spcBef>
              <a:buFont typeface="Wingdings" panose="05000000000000000000" pitchFamily="2" charset="2"/>
              <a:buChar char="u"/>
              <a:tabLst>
                <a:tab pos="361950" algn="l"/>
              </a:tabLst>
            </a:pPr>
            <a:endParaRPr lang="en-US" altLang="ko-KR" dirty="0"/>
          </a:p>
          <a:p>
            <a:pPr>
              <a:spcBef>
                <a:spcPts val="600"/>
              </a:spcBef>
              <a:tabLst>
                <a:tab pos="361950" algn="l"/>
              </a:tabLst>
            </a:pPr>
            <a:endParaRPr lang="en-US" altLang="ko-KR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7025952" y="0"/>
            <a:ext cx="2118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>
                <a:solidFill>
                  <a:schemeClr val="bg1"/>
                </a:solidFill>
              </a:rPr>
              <a:t>www.grad.hanyang.ac.kr</a:t>
            </a:r>
            <a:endParaRPr lang="ko-KR" alt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346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</a:t>
            </a:r>
            <a:r>
              <a:rPr lang="en-US" altLang="ko-KR" dirty="0" smtClean="0"/>
              <a:t>. </a:t>
            </a:r>
            <a:r>
              <a:rPr lang="ko-KR" altLang="en-US" dirty="0" smtClean="0"/>
              <a:t>기타 학사안내</a:t>
            </a:r>
            <a:endParaRPr lang="ko-KR" altLang="en-US" dirty="0"/>
          </a:p>
        </p:txBody>
      </p:sp>
      <p:sp>
        <p:nvSpPr>
          <p:cNvPr id="5" name="부제목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 smtClean="0"/>
              <a:t>필수 숙지 사항</a:t>
            </a:r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932255" y="1520982"/>
            <a:ext cx="8059345" cy="2015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buFont typeface="Wingdings" panose="05000000000000000000" pitchFamily="2" charset="2"/>
              <a:buChar char="u"/>
            </a:pPr>
            <a:r>
              <a:rPr lang="en-US" altLang="ko-KR" dirty="0" smtClean="0"/>
              <a:t>HY-in </a:t>
            </a:r>
            <a:r>
              <a:rPr lang="ko-KR" altLang="en-US" dirty="0" smtClean="0"/>
              <a:t>및 대학원 홈페이지</a:t>
            </a:r>
            <a:endParaRPr lang="en-US" altLang="ko-KR" dirty="0" smtClean="0"/>
          </a:p>
          <a:p>
            <a:pPr marL="361950" indent="-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ko-KR" altLang="en-US" sz="1400" dirty="0" smtClean="0"/>
              <a:t>학사일정</a:t>
            </a:r>
            <a:r>
              <a:rPr lang="en-US" altLang="ko-KR" sz="1400" dirty="0" smtClean="0"/>
              <a:t> </a:t>
            </a:r>
            <a:r>
              <a:rPr lang="ko-KR" altLang="en-US" sz="1400" dirty="0" smtClean="0"/>
              <a:t>및 공지사항 수시 참고 요망</a:t>
            </a:r>
            <a:endParaRPr lang="en-US" altLang="ko-KR" sz="1400" dirty="0" smtClean="0"/>
          </a:p>
          <a:p>
            <a:pPr marL="361950" indent="-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en-US" altLang="ko-KR" sz="1400" dirty="0" smtClean="0">
                <a:hlinkClick r:id="rId2"/>
              </a:rPr>
              <a:t>www.grad.hanyang.ac.kr</a:t>
            </a:r>
            <a:r>
              <a:rPr lang="en-US" altLang="ko-KR" sz="1400" dirty="0" smtClean="0"/>
              <a:t> (</a:t>
            </a:r>
            <a:r>
              <a:rPr lang="ko-KR" altLang="en-US" sz="1400" dirty="0" smtClean="0"/>
              <a:t>한양대 일반대학원</a:t>
            </a:r>
            <a:r>
              <a:rPr lang="en-US" altLang="ko-KR" sz="1400" dirty="0" smtClean="0"/>
              <a:t>)</a:t>
            </a:r>
          </a:p>
          <a:p>
            <a:pPr marL="361950" indent="-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endParaRPr lang="en-US" altLang="ko-KR" dirty="0"/>
          </a:p>
          <a:p>
            <a:pPr>
              <a:spcBef>
                <a:spcPts val="600"/>
              </a:spcBef>
              <a:buFont typeface="Wingdings" panose="05000000000000000000" pitchFamily="2" charset="2"/>
              <a:buChar char="u"/>
              <a:tabLst>
                <a:tab pos="361950" algn="l"/>
              </a:tabLst>
            </a:pPr>
            <a:r>
              <a:rPr lang="en-US" altLang="ko-KR" dirty="0" smtClean="0"/>
              <a:t> </a:t>
            </a:r>
            <a:r>
              <a:rPr lang="ko-KR" altLang="en-US" dirty="0" smtClean="0"/>
              <a:t>개인 인적 사항</a:t>
            </a:r>
            <a:r>
              <a:rPr lang="en-US" altLang="ko-KR" dirty="0" smtClean="0"/>
              <a:t>(</a:t>
            </a:r>
            <a:r>
              <a:rPr lang="ko-KR" altLang="en-US" dirty="0" smtClean="0"/>
              <a:t>주소</a:t>
            </a:r>
            <a:r>
              <a:rPr lang="en-US" altLang="ko-KR" dirty="0" smtClean="0"/>
              <a:t>, </a:t>
            </a:r>
            <a:r>
              <a:rPr lang="ko-KR" altLang="en-US" dirty="0" smtClean="0"/>
              <a:t>연락처 등</a:t>
            </a:r>
            <a:r>
              <a:rPr lang="en-US" altLang="ko-KR" dirty="0" smtClean="0"/>
              <a:t>)</a:t>
            </a:r>
            <a:r>
              <a:rPr lang="ko-KR" altLang="en-US" dirty="0" smtClean="0"/>
              <a:t>은 </a:t>
            </a:r>
            <a:r>
              <a:rPr lang="en-US" altLang="ko-KR" dirty="0" smtClean="0"/>
              <a:t>HY-in</a:t>
            </a:r>
            <a:r>
              <a:rPr lang="ko-KR" altLang="en-US" dirty="0" smtClean="0"/>
              <a:t>에서 상시 업데이트 바랍니다</a:t>
            </a:r>
            <a:r>
              <a:rPr lang="en-US" altLang="ko-KR" dirty="0" smtClean="0"/>
              <a:t>.</a:t>
            </a:r>
          </a:p>
          <a:p>
            <a:pPr marL="180975">
              <a:spcBef>
                <a:spcPts val="600"/>
              </a:spcBef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en-US" altLang="ko-KR" dirty="0" smtClean="0"/>
              <a:t> </a:t>
            </a:r>
            <a:r>
              <a:rPr lang="en-US" altLang="ko-KR" sz="1400" dirty="0" smtClean="0"/>
              <a:t>SMS, E-mail</a:t>
            </a:r>
            <a:r>
              <a:rPr lang="ko-KR" altLang="en-US" sz="1400" dirty="0"/>
              <a:t> </a:t>
            </a:r>
            <a:r>
              <a:rPr lang="ko-KR" altLang="en-US" sz="1400" dirty="0" smtClean="0"/>
              <a:t>등을 통해 학사안내</a:t>
            </a:r>
            <a:r>
              <a:rPr lang="en-US" altLang="ko-KR" sz="1400" dirty="0" smtClean="0"/>
              <a:t>(web</a:t>
            </a:r>
            <a:r>
              <a:rPr lang="ko-KR" altLang="en-US" sz="1400" dirty="0" smtClean="0"/>
              <a:t>발송 문자 수신확인</a:t>
            </a:r>
            <a:r>
              <a:rPr lang="en-US" altLang="ko-KR" sz="1400" dirty="0" smtClean="0"/>
              <a:t>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025952" y="0"/>
            <a:ext cx="2118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>
                <a:solidFill>
                  <a:schemeClr val="bg1"/>
                </a:solidFill>
              </a:rPr>
              <a:t>www.grad.hanyang.ac.kr</a:t>
            </a:r>
            <a:endParaRPr lang="ko-KR" alt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993467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텍스트 개체 틀 5"/>
          <p:cNvSpPr>
            <a:spLocks noGrp="1"/>
          </p:cNvSpPr>
          <p:nvPr>
            <p:ph type="body" sz="quarter" idx="10"/>
          </p:nvPr>
        </p:nvSpPr>
        <p:spPr>
          <a:xfrm>
            <a:off x="685800" y="5878561"/>
            <a:ext cx="2382544" cy="363176"/>
          </a:xfrm>
        </p:spPr>
        <p:txBody>
          <a:bodyPr/>
          <a:lstStyle/>
          <a:p>
            <a:pPr>
              <a:defRPr/>
            </a:pPr>
            <a:r>
              <a:rPr lang="ko-KR" altLang="en-US" dirty="0" smtClean="0"/>
              <a:t>서울특별시 성동구 왕십리로 </a:t>
            </a:r>
            <a:r>
              <a:rPr lang="en-US" altLang="ko-KR" dirty="0" smtClean="0"/>
              <a:t>222</a:t>
            </a:r>
          </a:p>
          <a:p>
            <a:pPr>
              <a:defRPr/>
            </a:pPr>
            <a:r>
              <a:rPr lang="en-US" altLang="ko-KR" dirty="0" smtClean="0"/>
              <a:t>Tel. +82-2-2220-0000</a:t>
            </a:r>
            <a:endParaRPr lang="ko-KR" altLang="en-US" dirty="0" smtClean="0"/>
          </a:p>
        </p:txBody>
      </p:sp>
      <p:sp>
        <p:nvSpPr>
          <p:cNvPr id="3" name="제목 6"/>
          <p:cNvSpPr txBox="1">
            <a:spLocks/>
          </p:cNvSpPr>
          <p:nvPr/>
        </p:nvSpPr>
        <p:spPr>
          <a:xfrm>
            <a:off x="685800" y="1266259"/>
            <a:ext cx="64643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b="1" dirty="0" smtClean="0">
                <a:solidFill>
                  <a:schemeClr val="bg1"/>
                </a:solidFill>
              </a:rPr>
              <a:t>감사합니다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025952" y="0"/>
            <a:ext cx="2118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>
                <a:solidFill>
                  <a:schemeClr val="bg1"/>
                </a:solidFill>
              </a:rPr>
              <a:t>www.grad.hanyang.ac.kr</a:t>
            </a:r>
            <a:endParaRPr lang="ko-KR" altLang="en-US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1936</TotalTime>
  <Words>2516</Words>
  <Application>Microsoft Office PowerPoint</Application>
  <PresentationFormat>화면 슬라이드 쇼(4:3)</PresentationFormat>
  <Paragraphs>533</Paragraphs>
  <Slides>26</Slides>
  <Notes>3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26</vt:i4>
      </vt:variant>
    </vt:vector>
  </HeadingPairs>
  <TitlesOfParts>
    <vt:vector size="34" baseType="lpstr">
      <vt:lpstr>HY견고딕</vt:lpstr>
      <vt:lpstr>굴림</vt:lpstr>
      <vt:lpstr>나눔고딕</vt:lpstr>
      <vt:lpstr>맑은 고딕</vt:lpstr>
      <vt:lpstr>바탕</vt:lpstr>
      <vt:lpstr>Arial</vt:lpstr>
      <vt:lpstr>Wingdings</vt:lpstr>
      <vt:lpstr>Office 테마</vt:lpstr>
      <vt:lpstr>대학원 신입생 오리엔테이션</vt:lpstr>
      <vt:lpstr>Contents</vt:lpstr>
      <vt:lpstr>1. 주요 학사안내</vt:lpstr>
      <vt:lpstr>1. 주요 학사안내</vt:lpstr>
      <vt:lpstr>1. 주요 학사안내</vt:lpstr>
      <vt:lpstr>1. 주요 학사안내</vt:lpstr>
      <vt:lpstr>1. 주요 학사안내</vt:lpstr>
      <vt:lpstr>1. 주요 학사안내</vt:lpstr>
      <vt:lpstr>1. 주요 학사안내</vt:lpstr>
      <vt:lpstr>1. 주요 학사안내</vt:lpstr>
      <vt:lpstr>1. 주요 학사안내</vt:lpstr>
      <vt:lpstr>1. 주요 학사안내</vt:lpstr>
      <vt:lpstr>1. 주요 학사안내</vt:lpstr>
      <vt:lpstr>1. 주요 학사안내</vt:lpstr>
      <vt:lpstr>1. 주요 학사안내</vt:lpstr>
      <vt:lpstr>1. 주요 학사안내</vt:lpstr>
      <vt:lpstr>1. 주요 학사안내</vt:lpstr>
      <vt:lpstr>2. 기타 학사안내</vt:lpstr>
      <vt:lpstr>2. 기타 학사안내</vt:lpstr>
      <vt:lpstr>2. 기타 학사안내</vt:lpstr>
      <vt:lpstr>2. 기타 학사안내</vt:lpstr>
      <vt:lpstr>2. 기타 학사안내</vt:lpstr>
      <vt:lpstr>2. 기타 학사안내</vt:lpstr>
      <vt:lpstr>2. 기타 학사안내</vt:lpstr>
      <vt:lpstr>2. 기타 학사안내</vt:lpstr>
      <vt:lpstr>PowerPoint 프레젠테이션</vt:lpstr>
    </vt:vector>
  </TitlesOfParts>
  <Company>한양대학교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hyupc</dc:creator>
  <cp:lastModifiedBy>user</cp:lastModifiedBy>
  <cp:revision>131</cp:revision>
  <cp:lastPrinted>2019-07-30T01:54:18Z</cp:lastPrinted>
  <dcterms:created xsi:type="dcterms:W3CDTF">2011-12-15T05:20:41Z</dcterms:created>
  <dcterms:modified xsi:type="dcterms:W3CDTF">2019-07-30T01:54:36Z</dcterms:modified>
</cp:coreProperties>
</file>